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73" r:id="rId3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C67"/>
    <a:srgbClr val="90B9FF"/>
    <a:srgbClr val="008F83"/>
    <a:srgbClr val="3E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>
      <p:cViewPr varScale="1">
        <p:scale>
          <a:sx n="85" d="100"/>
          <a:sy n="85" d="100"/>
        </p:scale>
        <p:origin x="2730" y="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hti, Alisa" userId="5478d8f1-4b52-400b-9627-1fbef16fda08" providerId="ADAL" clId="{4D187085-9F05-4A31-B424-99E0DAE2848A}"/>
    <pc:docChg chg="undo custSel modSld">
      <pc:chgData name="Lahti, Alisa" userId="5478d8f1-4b52-400b-9627-1fbef16fda08" providerId="ADAL" clId="{4D187085-9F05-4A31-B424-99E0DAE2848A}" dt="2024-12-06T18:38:05.211" v="42" actId="20577"/>
      <pc:docMkLst>
        <pc:docMk/>
      </pc:docMkLst>
      <pc:sldChg chg="modSp mod">
        <pc:chgData name="Lahti, Alisa" userId="5478d8f1-4b52-400b-9627-1fbef16fda08" providerId="ADAL" clId="{4D187085-9F05-4A31-B424-99E0DAE2848A}" dt="2024-12-05T01:47:44.883" v="16" actId="20577"/>
        <pc:sldMkLst>
          <pc:docMk/>
          <pc:sldMk cId="0" sldId="262"/>
        </pc:sldMkLst>
        <pc:spChg chg="mod">
          <ac:chgData name="Lahti, Alisa" userId="5478d8f1-4b52-400b-9627-1fbef16fda08" providerId="ADAL" clId="{4D187085-9F05-4A31-B424-99E0DAE2848A}" dt="2024-12-05T01:47:44.883" v="16" actId="20577"/>
          <ac:spMkLst>
            <pc:docMk/>
            <pc:sldMk cId="0" sldId="262"/>
            <ac:spMk id="69" creationId="{FC9502C9-4825-DA56-2433-F11004CB9830}"/>
          </ac:spMkLst>
        </pc:spChg>
      </pc:sldChg>
      <pc:sldChg chg="modSp mod">
        <pc:chgData name="Lahti, Alisa" userId="5478d8f1-4b52-400b-9627-1fbef16fda08" providerId="ADAL" clId="{4D187085-9F05-4A31-B424-99E0DAE2848A}" dt="2024-12-06T18:38:05.211" v="42" actId="20577"/>
        <pc:sldMkLst>
          <pc:docMk/>
          <pc:sldMk cId="0" sldId="273"/>
        </pc:sldMkLst>
        <pc:spChg chg="mod">
          <ac:chgData name="Lahti, Alisa" userId="5478d8f1-4b52-400b-9627-1fbef16fda08" providerId="ADAL" clId="{4D187085-9F05-4A31-B424-99E0DAE2848A}" dt="2024-12-06T18:38:05.211" v="42" actId="20577"/>
          <ac:spMkLst>
            <pc:docMk/>
            <pc:sldMk cId="0" sldId="273"/>
            <ac:spMk id="106" creationId="{A0A89566-BF6F-E9D1-BE0F-44A3561C20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35C67"/>
                </a:solidFill>
                <a:latin typeface="NB Akademie Light"/>
                <a:cs typeface="NB Akademi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35C67"/>
                </a:solidFill>
                <a:latin typeface="NB Akademie Light"/>
                <a:cs typeface="NB Akademi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35C67"/>
                </a:solidFill>
                <a:latin typeface="NB Akademie Light"/>
                <a:cs typeface="NB Akademi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35C67"/>
                </a:solidFill>
                <a:latin typeface="NB Akademie Light"/>
                <a:cs typeface="NB Akademi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685800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35C67"/>
                </a:solidFill>
                <a:latin typeface="NB Akademie Light"/>
                <a:cs typeface="NB Akademie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638800" y="3064652"/>
            <a:ext cx="1676400" cy="1520334"/>
          </a:xfrm>
          <a:custGeom>
            <a:avLst/>
            <a:gdLst/>
            <a:ahLst/>
            <a:cxnLst/>
            <a:rect l="l" t="t" r="r" b="b"/>
            <a:pathLst>
              <a:path w="2133600" h="1828800">
                <a:moveTo>
                  <a:pt x="1981200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1676400"/>
                </a:lnTo>
                <a:lnTo>
                  <a:pt x="7769" y="1724568"/>
                </a:lnTo>
                <a:lnTo>
                  <a:pt x="29405" y="1766403"/>
                </a:lnTo>
                <a:lnTo>
                  <a:pt x="62396" y="1799394"/>
                </a:lnTo>
                <a:lnTo>
                  <a:pt x="104231" y="1821030"/>
                </a:lnTo>
                <a:lnTo>
                  <a:pt x="152400" y="1828800"/>
                </a:lnTo>
                <a:lnTo>
                  <a:pt x="1981200" y="1828800"/>
                </a:lnTo>
                <a:lnTo>
                  <a:pt x="2029368" y="1821030"/>
                </a:lnTo>
                <a:lnTo>
                  <a:pt x="2071203" y="1799394"/>
                </a:lnTo>
                <a:lnTo>
                  <a:pt x="2104194" y="1766403"/>
                </a:lnTo>
                <a:lnTo>
                  <a:pt x="2125830" y="1724568"/>
                </a:lnTo>
                <a:lnTo>
                  <a:pt x="2133600" y="1676400"/>
                </a:lnTo>
                <a:lnTo>
                  <a:pt x="2133600" y="152400"/>
                </a:lnTo>
                <a:lnTo>
                  <a:pt x="2125830" y="104231"/>
                </a:lnTo>
                <a:lnTo>
                  <a:pt x="2104194" y="62396"/>
                </a:lnTo>
                <a:lnTo>
                  <a:pt x="2071203" y="29405"/>
                </a:lnTo>
                <a:lnTo>
                  <a:pt x="2029368" y="7769"/>
                </a:lnTo>
                <a:lnTo>
                  <a:pt x="1981200" y="0"/>
                </a:lnTo>
                <a:close/>
              </a:path>
            </a:pathLst>
          </a:custGeom>
          <a:solidFill>
            <a:srgbClr val="90B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408175"/>
            <a:ext cx="6858000" cy="2438400"/>
          </a:xfrm>
          <a:custGeom>
            <a:avLst/>
            <a:gdLst/>
            <a:ahLst/>
            <a:cxnLst/>
            <a:rect l="l" t="t" r="r" b="b"/>
            <a:pathLst>
              <a:path w="6858000" h="2438400">
                <a:moveTo>
                  <a:pt x="6858000" y="0"/>
                </a:moveTo>
                <a:lnTo>
                  <a:pt x="0" y="0"/>
                </a:lnTo>
                <a:lnTo>
                  <a:pt x="0" y="2438400"/>
                </a:lnTo>
                <a:lnTo>
                  <a:pt x="6858000" y="2438400"/>
                </a:lnTo>
                <a:lnTo>
                  <a:pt x="6858000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27388" y="9149087"/>
            <a:ext cx="956310" cy="302895"/>
          </a:xfrm>
          <a:custGeom>
            <a:avLst/>
            <a:gdLst/>
            <a:ahLst/>
            <a:cxnLst/>
            <a:rect l="l" t="t" r="r" b="b"/>
            <a:pathLst>
              <a:path w="956309" h="302895">
                <a:moveTo>
                  <a:pt x="427062" y="61582"/>
                </a:moveTo>
                <a:lnTo>
                  <a:pt x="422097" y="61582"/>
                </a:lnTo>
                <a:lnTo>
                  <a:pt x="413410" y="65747"/>
                </a:lnTo>
                <a:lnTo>
                  <a:pt x="413410" y="244182"/>
                </a:lnTo>
                <a:lnTo>
                  <a:pt x="420192" y="247446"/>
                </a:lnTo>
                <a:lnTo>
                  <a:pt x="422389" y="247904"/>
                </a:lnTo>
                <a:lnTo>
                  <a:pt x="426783" y="247904"/>
                </a:lnTo>
                <a:lnTo>
                  <a:pt x="428980" y="247446"/>
                </a:lnTo>
                <a:lnTo>
                  <a:pt x="435762" y="244182"/>
                </a:lnTo>
                <a:lnTo>
                  <a:pt x="435762" y="122504"/>
                </a:lnTo>
                <a:lnTo>
                  <a:pt x="447268" y="100001"/>
                </a:lnTo>
                <a:lnTo>
                  <a:pt x="458898" y="87285"/>
                </a:lnTo>
                <a:lnTo>
                  <a:pt x="469923" y="81643"/>
                </a:lnTo>
                <a:lnTo>
                  <a:pt x="479615" y="80365"/>
                </a:lnTo>
                <a:lnTo>
                  <a:pt x="515595" y="80365"/>
                </a:lnTo>
                <a:lnTo>
                  <a:pt x="516318" y="79159"/>
                </a:lnTo>
                <a:lnTo>
                  <a:pt x="435762" y="79159"/>
                </a:lnTo>
                <a:lnTo>
                  <a:pt x="435762" y="65747"/>
                </a:lnTo>
                <a:lnTo>
                  <a:pt x="427062" y="61582"/>
                </a:lnTo>
                <a:close/>
              </a:path>
              <a:path w="956309" h="302895">
                <a:moveTo>
                  <a:pt x="515595" y="80365"/>
                </a:moveTo>
                <a:lnTo>
                  <a:pt x="488568" y="80365"/>
                </a:lnTo>
                <a:lnTo>
                  <a:pt x="494931" y="81826"/>
                </a:lnTo>
                <a:lnTo>
                  <a:pt x="505053" y="87642"/>
                </a:lnTo>
                <a:lnTo>
                  <a:pt x="513714" y="83502"/>
                </a:lnTo>
                <a:lnTo>
                  <a:pt x="515595" y="80365"/>
                </a:lnTo>
                <a:close/>
              </a:path>
              <a:path w="956309" h="302895">
                <a:moveTo>
                  <a:pt x="481291" y="58991"/>
                </a:moveTo>
                <a:lnTo>
                  <a:pt x="468089" y="60240"/>
                </a:lnTo>
                <a:lnTo>
                  <a:pt x="456122" y="64003"/>
                </a:lnTo>
                <a:lnTo>
                  <a:pt x="445357" y="70301"/>
                </a:lnTo>
                <a:lnTo>
                  <a:pt x="435762" y="79159"/>
                </a:lnTo>
                <a:lnTo>
                  <a:pt x="516318" y="79159"/>
                </a:lnTo>
                <a:lnTo>
                  <a:pt x="516394" y="79032"/>
                </a:lnTo>
                <a:lnTo>
                  <a:pt x="518227" y="70301"/>
                </a:lnTo>
                <a:lnTo>
                  <a:pt x="518325" y="69837"/>
                </a:lnTo>
                <a:lnTo>
                  <a:pt x="513219" y="66725"/>
                </a:lnTo>
                <a:lnTo>
                  <a:pt x="509057" y="64536"/>
                </a:lnTo>
                <a:lnTo>
                  <a:pt x="502327" y="61987"/>
                </a:lnTo>
                <a:lnTo>
                  <a:pt x="493061" y="59873"/>
                </a:lnTo>
                <a:lnTo>
                  <a:pt x="481291" y="58991"/>
                </a:lnTo>
                <a:close/>
              </a:path>
              <a:path w="956309" h="302895">
                <a:moveTo>
                  <a:pt x="288035" y="59220"/>
                </a:moveTo>
                <a:lnTo>
                  <a:pt x="280365" y="59220"/>
                </a:lnTo>
                <a:lnTo>
                  <a:pt x="252392" y="65279"/>
                </a:lnTo>
                <a:lnTo>
                  <a:pt x="252722" y="65279"/>
                </a:lnTo>
                <a:lnTo>
                  <a:pt x="232179" y="79943"/>
                </a:lnTo>
                <a:lnTo>
                  <a:pt x="211416" y="135699"/>
                </a:lnTo>
                <a:lnTo>
                  <a:pt x="210604" y="147332"/>
                </a:lnTo>
                <a:lnTo>
                  <a:pt x="210616" y="160032"/>
                </a:lnTo>
                <a:lnTo>
                  <a:pt x="216168" y="199667"/>
                </a:lnTo>
                <a:lnTo>
                  <a:pt x="230392" y="228095"/>
                </a:lnTo>
                <a:lnTo>
                  <a:pt x="253267" y="245221"/>
                </a:lnTo>
                <a:lnTo>
                  <a:pt x="284746" y="250952"/>
                </a:lnTo>
                <a:lnTo>
                  <a:pt x="309139" y="248289"/>
                </a:lnTo>
                <a:lnTo>
                  <a:pt x="326829" y="242377"/>
                </a:lnTo>
                <a:lnTo>
                  <a:pt x="337740" y="236330"/>
                </a:lnTo>
                <a:lnTo>
                  <a:pt x="341795" y="233260"/>
                </a:lnTo>
                <a:lnTo>
                  <a:pt x="344576" y="230771"/>
                </a:lnTo>
                <a:lnTo>
                  <a:pt x="344576" y="229260"/>
                </a:lnTo>
                <a:lnTo>
                  <a:pt x="285749" y="229260"/>
                </a:lnTo>
                <a:lnTo>
                  <a:pt x="265955" y="226669"/>
                </a:lnTo>
                <a:lnTo>
                  <a:pt x="250383" y="217093"/>
                </a:lnTo>
                <a:lnTo>
                  <a:pt x="250251" y="217093"/>
                </a:lnTo>
                <a:lnTo>
                  <a:pt x="239149" y="197274"/>
                </a:lnTo>
                <a:lnTo>
                  <a:pt x="233630" y="164998"/>
                </a:lnTo>
                <a:lnTo>
                  <a:pt x="233578" y="164693"/>
                </a:lnTo>
                <a:lnTo>
                  <a:pt x="360961" y="164693"/>
                </a:lnTo>
                <a:lnTo>
                  <a:pt x="361022" y="154965"/>
                </a:lnTo>
                <a:lnTo>
                  <a:pt x="359721" y="143002"/>
                </a:lnTo>
                <a:lnTo>
                  <a:pt x="233552" y="143002"/>
                </a:lnTo>
                <a:lnTo>
                  <a:pt x="238461" y="115814"/>
                </a:lnTo>
                <a:lnTo>
                  <a:pt x="248934" y="96331"/>
                </a:lnTo>
                <a:lnTo>
                  <a:pt x="264933" y="84603"/>
                </a:lnTo>
                <a:lnTo>
                  <a:pt x="286423" y="80683"/>
                </a:lnTo>
                <a:lnTo>
                  <a:pt x="339432" y="80683"/>
                </a:lnTo>
                <a:lnTo>
                  <a:pt x="319628" y="65279"/>
                </a:lnTo>
                <a:lnTo>
                  <a:pt x="288035" y="59220"/>
                </a:lnTo>
                <a:close/>
              </a:path>
              <a:path w="956309" h="302895">
                <a:moveTo>
                  <a:pt x="330314" y="214528"/>
                </a:moveTo>
                <a:lnTo>
                  <a:pt x="285749" y="229260"/>
                </a:lnTo>
                <a:lnTo>
                  <a:pt x="344576" y="229260"/>
                </a:lnTo>
                <a:lnTo>
                  <a:pt x="344576" y="221488"/>
                </a:lnTo>
                <a:lnTo>
                  <a:pt x="340220" y="216408"/>
                </a:lnTo>
                <a:lnTo>
                  <a:pt x="330314" y="214528"/>
                </a:lnTo>
                <a:close/>
              </a:path>
              <a:path w="956309" h="302895">
                <a:moveTo>
                  <a:pt x="360961" y="164693"/>
                </a:moveTo>
                <a:lnTo>
                  <a:pt x="356996" y="164693"/>
                </a:lnTo>
                <a:lnTo>
                  <a:pt x="360959" y="164998"/>
                </a:lnTo>
                <a:lnTo>
                  <a:pt x="360961" y="164693"/>
                </a:lnTo>
                <a:close/>
              </a:path>
              <a:path w="956309" h="302895">
                <a:moveTo>
                  <a:pt x="339432" y="80683"/>
                </a:moveTo>
                <a:lnTo>
                  <a:pt x="286423" y="80683"/>
                </a:lnTo>
                <a:lnTo>
                  <a:pt x="295487" y="81252"/>
                </a:lnTo>
                <a:lnTo>
                  <a:pt x="303533" y="82856"/>
                </a:lnTo>
                <a:lnTo>
                  <a:pt x="335767" y="122579"/>
                </a:lnTo>
                <a:lnTo>
                  <a:pt x="338254" y="143002"/>
                </a:lnTo>
                <a:lnTo>
                  <a:pt x="359721" y="143002"/>
                </a:lnTo>
                <a:lnTo>
                  <a:pt x="356463" y="113066"/>
                </a:lnTo>
                <a:lnTo>
                  <a:pt x="342706" y="83229"/>
                </a:lnTo>
                <a:lnTo>
                  <a:pt x="339432" y="80683"/>
                </a:lnTo>
                <a:close/>
              </a:path>
              <a:path w="956309" h="302895">
                <a:moveTo>
                  <a:pt x="16802" y="0"/>
                </a:moveTo>
                <a:lnTo>
                  <a:pt x="10947" y="0"/>
                </a:lnTo>
                <a:lnTo>
                  <a:pt x="8775" y="393"/>
                </a:lnTo>
                <a:lnTo>
                  <a:pt x="0" y="4584"/>
                </a:lnTo>
                <a:lnTo>
                  <a:pt x="94500" y="249174"/>
                </a:lnTo>
                <a:lnTo>
                  <a:pt x="104655" y="249174"/>
                </a:lnTo>
                <a:lnTo>
                  <a:pt x="107353" y="247904"/>
                </a:lnTo>
                <a:lnTo>
                  <a:pt x="109943" y="243408"/>
                </a:lnTo>
                <a:lnTo>
                  <a:pt x="125100" y="204089"/>
                </a:lnTo>
                <a:lnTo>
                  <a:pt x="101104" y="204089"/>
                </a:lnTo>
                <a:lnTo>
                  <a:pt x="23469" y="3022"/>
                </a:lnTo>
                <a:lnTo>
                  <a:pt x="19380" y="1066"/>
                </a:lnTo>
                <a:lnTo>
                  <a:pt x="16802" y="0"/>
                </a:lnTo>
                <a:close/>
              </a:path>
              <a:path w="956309" h="302895">
                <a:moveTo>
                  <a:pt x="197357" y="0"/>
                </a:moveTo>
                <a:lnTo>
                  <a:pt x="183540" y="0"/>
                </a:lnTo>
                <a:lnTo>
                  <a:pt x="180720" y="1701"/>
                </a:lnTo>
                <a:lnTo>
                  <a:pt x="177876" y="4432"/>
                </a:lnTo>
                <a:lnTo>
                  <a:pt x="101104" y="204089"/>
                </a:lnTo>
                <a:lnTo>
                  <a:pt x="125100" y="204089"/>
                </a:lnTo>
                <a:lnTo>
                  <a:pt x="199694" y="10579"/>
                </a:lnTo>
                <a:lnTo>
                  <a:pt x="199694" y="5930"/>
                </a:lnTo>
                <a:lnTo>
                  <a:pt x="197357" y="0"/>
                </a:lnTo>
                <a:close/>
              </a:path>
              <a:path w="956309" h="302895">
                <a:moveTo>
                  <a:pt x="580504" y="7048"/>
                </a:moveTo>
                <a:lnTo>
                  <a:pt x="569861" y="7048"/>
                </a:lnTo>
                <a:lnTo>
                  <a:pt x="566229" y="9105"/>
                </a:lnTo>
                <a:lnTo>
                  <a:pt x="561301" y="12242"/>
                </a:lnTo>
                <a:lnTo>
                  <a:pt x="561301" y="27698"/>
                </a:lnTo>
                <a:lnTo>
                  <a:pt x="566229" y="30848"/>
                </a:lnTo>
                <a:lnTo>
                  <a:pt x="569861" y="32905"/>
                </a:lnTo>
                <a:lnTo>
                  <a:pt x="580504" y="32905"/>
                </a:lnTo>
                <a:lnTo>
                  <a:pt x="584085" y="30505"/>
                </a:lnTo>
                <a:lnTo>
                  <a:pt x="588352" y="27241"/>
                </a:lnTo>
                <a:lnTo>
                  <a:pt x="588352" y="12712"/>
                </a:lnTo>
                <a:lnTo>
                  <a:pt x="584085" y="9436"/>
                </a:lnTo>
                <a:lnTo>
                  <a:pt x="580504" y="7048"/>
                </a:lnTo>
                <a:close/>
              </a:path>
              <a:path w="956309" h="302895">
                <a:moveTo>
                  <a:pt x="803071" y="62204"/>
                </a:moveTo>
                <a:lnTo>
                  <a:pt x="794194" y="62204"/>
                </a:lnTo>
                <a:lnTo>
                  <a:pt x="792153" y="63639"/>
                </a:lnTo>
                <a:lnTo>
                  <a:pt x="791320" y="64249"/>
                </a:lnTo>
                <a:lnTo>
                  <a:pt x="785977" y="69392"/>
                </a:lnTo>
                <a:lnTo>
                  <a:pt x="864323" y="213715"/>
                </a:lnTo>
                <a:lnTo>
                  <a:pt x="828052" y="290512"/>
                </a:lnTo>
                <a:lnTo>
                  <a:pt x="828636" y="294614"/>
                </a:lnTo>
                <a:lnTo>
                  <a:pt x="831773" y="298437"/>
                </a:lnTo>
                <a:lnTo>
                  <a:pt x="839318" y="302602"/>
                </a:lnTo>
                <a:lnTo>
                  <a:pt x="845388" y="302602"/>
                </a:lnTo>
                <a:lnTo>
                  <a:pt x="848156" y="301625"/>
                </a:lnTo>
                <a:lnTo>
                  <a:pt x="877404" y="238709"/>
                </a:lnTo>
                <a:lnTo>
                  <a:pt x="899911" y="189725"/>
                </a:lnTo>
                <a:lnTo>
                  <a:pt x="875664" y="189725"/>
                </a:lnTo>
                <a:lnTo>
                  <a:pt x="808901" y="65646"/>
                </a:lnTo>
                <a:lnTo>
                  <a:pt x="805764" y="63639"/>
                </a:lnTo>
                <a:lnTo>
                  <a:pt x="803071" y="62204"/>
                </a:lnTo>
                <a:close/>
              </a:path>
              <a:path w="956309" h="302895">
                <a:moveTo>
                  <a:pt x="946327" y="62204"/>
                </a:moveTo>
                <a:lnTo>
                  <a:pt x="937488" y="62204"/>
                </a:lnTo>
                <a:lnTo>
                  <a:pt x="935434" y="63639"/>
                </a:lnTo>
                <a:lnTo>
                  <a:pt x="934600" y="64249"/>
                </a:lnTo>
                <a:lnTo>
                  <a:pt x="932129" y="66598"/>
                </a:lnTo>
                <a:lnTo>
                  <a:pt x="883284" y="173583"/>
                </a:lnTo>
                <a:lnTo>
                  <a:pt x="875664" y="189725"/>
                </a:lnTo>
                <a:lnTo>
                  <a:pt x="899911" y="189725"/>
                </a:lnTo>
                <a:lnTo>
                  <a:pt x="955852" y="67970"/>
                </a:lnTo>
                <a:lnTo>
                  <a:pt x="949027" y="63639"/>
                </a:lnTo>
                <a:lnTo>
                  <a:pt x="946327" y="62204"/>
                </a:lnTo>
                <a:close/>
              </a:path>
              <a:path w="956309" h="302895">
                <a:moveTo>
                  <a:pt x="581558" y="62204"/>
                </a:moveTo>
                <a:lnTo>
                  <a:pt x="568109" y="62204"/>
                </a:lnTo>
                <a:lnTo>
                  <a:pt x="565429" y="65900"/>
                </a:lnTo>
                <a:lnTo>
                  <a:pt x="563651" y="69278"/>
                </a:lnTo>
                <a:lnTo>
                  <a:pt x="563651" y="240665"/>
                </a:lnTo>
                <a:lnTo>
                  <a:pt x="565429" y="244043"/>
                </a:lnTo>
                <a:lnTo>
                  <a:pt x="568109" y="247738"/>
                </a:lnTo>
                <a:lnTo>
                  <a:pt x="581558" y="247738"/>
                </a:lnTo>
                <a:lnTo>
                  <a:pt x="584238" y="244043"/>
                </a:lnTo>
                <a:lnTo>
                  <a:pt x="586016" y="240665"/>
                </a:lnTo>
                <a:lnTo>
                  <a:pt x="586016" y="69278"/>
                </a:lnTo>
                <a:lnTo>
                  <a:pt x="584238" y="65900"/>
                </a:lnTo>
                <a:lnTo>
                  <a:pt x="581558" y="62204"/>
                </a:lnTo>
                <a:close/>
              </a:path>
              <a:path w="956309" h="302895">
                <a:moveTo>
                  <a:pt x="690270" y="83566"/>
                </a:moveTo>
                <a:lnTo>
                  <a:pt x="667905" y="83566"/>
                </a:lnTo>
                <a:lnTo>
                  <a:pt x="667905" y="185750"/>
                </a:lnTo>
                <a:lnTo>
                  <a:pt x="676913" y="230443"/>
                </a:lnTo>
                <a:lnTo>
                  <a:pt x="721029" y="250952"/>
                </a:lnTo>
                <a:lnTo>
                  <a:pt x="731494" y="250952"/>
                </a:lnTo>
                <a:lnTo>
                  <a:pt x="738898" y="250063"/>
                </a:lnTo>
                <a:lnTo>
                  <a:pt x="750544" y="246583"/>
                </a:lnTo>
                <a:lnTo>
                  <a:pt x="752678" y="238455"/>
                </a:lnTo>
                <a:lnTo>
                  <a:pt x="751941" y="234391"/>
                </a:lnTo>
                <a:lnTo>
                  <a:pt x="748547" y="229577"/>
                </a:lnTo>
                <a:lnTo>
                  <a:pt x="721029" y="229577"/>
                </a:lnTo>
                <a:lnTo>
                  <a:pt x="707431" y="227971"/>
                </a:lnTo>
                <a:lnTo>
                  <a:pt x="697834" y="221641"/>
                </a:lnTo>
                <a:lnTo>
                  <a:pt x="692145" y="208323"/>
                </a:lnTo>
                <a:lnTo>
                  <a:pt x="690270" y="185750"/>
                </a:lnTo>
                <a:lnTo>
                  <a:pt x="690270" y="83566"/>
                </a:lnTo>
                <a:close/>
              </a:path>
              <a:path w="956309" h="302895">
                <a:moveTo>
                  <a:pt x="746442" y="226593"/>
                </a:moveTo>
                <a:lnTo>
                  <a:pt x="732485" y="229577"/>
                </a:lnTo>
                <a:lnTo>
                  <a:pt x="748547" y="229577"/>
                </a:lnTo>
                <a:lnTo>
                  <a:pt x="746442" y="226593"/>
                </a:lnTo>
                <a:close/>
              </a:path>
              <a:path w="956309" h="302895">
                <a:moveTo>
                  <a:pt x="742124" y="62204"/>
                </a:moveTo>
                <a:lnTo>
                  <a:pt x="646290" y="62204"/>
                </a:lnTo>
                <a:lnTo>
                  <a:pt x="640067" y="64427"/>
                </a:lnTo>
                <a:lnTo>
                  <a:pt x="640067" y="76352"/>
                </a:lnTo>
                <a:lnTo>
                  <a:pt x="641578" y="78892"/>
                </a:lnTo>
                <a:lnTo>
                  <a:pt x="644855" y="83566"/>
                </a:lnTo>
                <a:lnTo>
                  <a:pt x="742124" y="83566"/>
                </a:lnTo>
                <a:lnTo>
                  <a:pt x="745693" y="80175"/>
                </a:lnTo>
                <a:lnTo>
                  <a:pt x="747991" y="77495"/>
                </a:lnTo>
                <a:lnTo>
                  <a:pt x="747991" y="68275"/>
                </a:lnTo>
                <a:lnTo>
                  <a:pt x="745693" y="65595"/>
                </a:lnTo>
                <a:lnTo>
                  <a:pt x="742124" y="62204"/>
                </a:lnTo>
                <a:close/>
              </a:path>
              <a:path w="956309" h="302895">
                <a:moveTo>
                  <a:pt x="690270" y="26606"/>
                </a:moveTo>
                <a:lnTo>
                  <a:pt x="674065" y="26606"/>
                </a:lnTo>
                <a:lnTo>
                  <a:pt x="670598" y="30365"/>
                </a:lnTo>
                <a:lnTo>
                  <a:pt x="667905" y="34620"/>
                </a:lnTo>
                <a:lnTo>
                  <a:pt x="667905" y="62204"/>
                </a:lnTo>
                <a:lnTo>
                  <a:pt x="690270" y="62204"/>
                </a:lnTo>
                <a:lnTo>
                  <a:pt x="690270" y="26606"/>
                </a:lnTo>
                <a:close/>
              </a:path>
            </a:pathLst>
          </a:custGeom>
          <a:solidFill>
            <a:srgbClr val="025B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42929" y="9500572"/>
            <a:ext cx="908685" cy="100965"/>
          </a:xfrm>
          <a:custGeom>
            <a:avLst/>
            <a:gdLst/>
            <a:ahLst/>
            <a:cxnLst/>
            <a:rect l="l" t="t" r="r" b="b"/>
            <a:pathLst>
              <a:path w="908684" h="100965">
                <a:moveTo>
                  <a:pt x="734745" y="1244"/>
                </a:moveTo>
                <a:lnTo>
                  <a:pt x="731380" y="1244"/>
                </a:lnTo>
                <a:lnTo>
                  <a:pt x="730108" y="1930"/>
                </a:lnTo>
                <a:lnTo>
                  <a:pt x="728450" y="3009"/>
                </a:lnTo>
                <a:lnTo>
                  <a:pt x="727735" y="4305"/>
                </a:lnTo>
                <a:lnTo>
                  <a:pt x="727836" y="96532"/>
                </a:lnTo>
                <a:lnTo>
                  <a:pt x="728484" y="97675"/>
                </a:lnTo>
                <a:lnTo>
                  <a:pt x="730161" y="98729"/>
                </a:lnTo>
                <a:lnTo>
                  <a:pt x="731380" y="99377"/>
                </a:lnTo>
                <a:lnTo>
                  <a:pt x="734440" y="99377"/>
                </a:lnTo>
                <a:lnTo>
                  <a:pt x="735609" y="98894"/>
                </a:lnTo>
                <a:lnTo>
                  <a:pt x="737527" y="97980"/>
                </a:lnTo>
                <a:lnTo>
                  <a:pt x="738466" y="96532"/>
                </a:lnTo>
                <a:lnTo>
                  <a:pt x="738466" y="23469"/>
                </a:lnTo>
                <a:lnTo>
                  <a:pt x="751012" y="23469"/>
                </a:lnTo>
                <a:lnTo>
                  <a:pt x="737615" y="3200"/>
                </a:lnTo>
                <a:lnTo>
                  <a:pt x="737465" y="3009"/>
                </a:lnTo>
                <a:lnTo>
                  <a:pt x="736363" y="1930"/>
                </a:lnTo>
                <a:lnTo>
                  <a:pt x="736595" y="1930"/>
                </a:lnTo>
                <a:lnTo>
                  <a:pt x="734745" y="1244"/>
                </a:lnTo>
                <a:close/>
              </a:path>
              <a:path w="908684" h="100965">
                <a:moveTo>
                  <a:pt x="751012" y="23469"/>
                </a:moveTo>
                <a:lnTo>
                  <a:pt x="738466" y="23469"/>
                </a:lnTo>
                <a:lnTo>
                  <a:pt x="787158" y="97434"/>
                </a:lnTo>
                <a:lnTo>
                  <a:pt x="787361" y="97675"/>
                </a:lnTo>
                <a:lnTo>
                  <a:pt x="788174" y="98463"/>
                </a:lnTo>
                <a:lnTo>
                  <a:pt x="789470" y="99377"/>
                </a:lnTo>
                <a:lnTo>
                  <a:pt x="793432" y="99377"/>
                </a:lnTo>
                <a:lnTo>
                  <a:pt x="797026" y="76873"/>
                </a:lnTo>
                <a:lnTo>
                  <a:pt x="786307" y="76873"/>
                </a:lnTo>
                <a:lnTo>
                  <a:pt x="751012" y="23469"/>
                </a:lnTo>
                <a:close/>
              </a:path>
              <a:path w="908684" h="100965">
                <a:moveTo>
                  <a:pt x="793445" y="1244"/>
                </a:moveTo>
                <a:lnTo>
                  <a:pt x="789457" y="1244"/>
                </a:lnTo>
                <a:lnTo>
                  <a:pt x="788149" y="2184"/>
                </a:lnTo>
                <a:lnTo>
                  <a:pt x="786752" y="3530"/>
                </a:lnTo>
                <a:lnTo>
                  <a:pt x="786425" y="4305"/>
                </a:lnTo>
                <a:lnTo>
                  <a:pt x="786307" y="76873"/>
                </a:lnTo>
                <a:lnTo>
                  <a:pt x="797026" y="76873"/>
                </a:lnTo>
                <a:lnTo>
                  <a:pt x="797026" y="4305"/>
                </a:lnTo>
                <a:lnTo>
                  <a:pt x="796419" y="3200"/>
                </a:lnTo>
                <a:lnTo>
                  <a:pt x="796315" y="3009"/>
                </a:lnTo>
                <a:lnTo>
                  <a:pt x="794677" y="1930"/>
                </a:lnTo>
                <a:lnTo>
                  <a:pt x="793445" y="1244"/>
                </a:lnTo>
                <a:close/>
              </a:path>
              <a:path w="908684" h="100965">
                <a:moveTo>
                  <a:pt x="240068" y="1244"/>
                </a:moveTo>
                <a:lnTo>
                  <a:pt x="234962" y="1244"/>
                </a:lnTo>
                <a:lnTo>
                  <a:pt x="233730" y="1905"/>
                </a:lnTo>
                <a:lnTo>
                  <a:pt x="232054" y="2971"/>
                </a:lnTo>
                <a:lnTo>
                  <a:pt x="231317" y="4279"/>
                </a:lnTo>
                <a:lnTo>
                  <a:pt x="231317" y="97510"/>
                </a:lnTo>
                <a:lnTo>
                  <a:pt x="233286" y="99377"/>
                </a:lnTo>
                <a:lnTo>
                  <a:pt x="283298" y="99377"/>
                </a:lnTo>
                <a:lnTo>
                  <a:pt x="284530" y="98831"/>
                </a:lnTo>
                <a:lnTo>
                  <a:pt x="286664" y="96405"/>
                </a:lnTo>
                <a:lnTo>
                  <a:pt x="287312" y="93789"/>
                </a:lnTo>
                <a:lnTo>
                  <a:pt x="285051" y="89954"/>
                </a:lnTo>
                <a:lnTo>
                  <a:pt x="283590" y="89128"/>
                </a:lnTo>
                <a:lnTo>
                  <a:pt x="242036" y="89128"/>
                </a:lnTo>
                <a:lnTo>
                  <a:pt x="242036" y="5067"/>
                </a:lnTo>
                <a:lnTo>
                  <a:pt x="241896" y="4470"/>
                </a:lnTo>
                <a:lnTo>
                  <a:pt x="241325" y="3289"/>
                </a:lnTo>
                <a:lnTo>
                  <a:pt x="240068" y="1244"/>
                </a:lnTo>
                <a:close/>
              </a:path>
              <a:path w="908684" h="100965">
                <a:moveTo>
                  <a:pt x="5245" y="85674"/>
                </a:moveTo>
                <a:lnTo>
                  <a:pt x="3289" y="86029"/>
                </a:lnTo>
                <a:lnTo>
                  <a:pt x="825" y="88455"/>
                </a:lnTo>
                <a:lnTo>
                  <a:pt x="0" y="90385"/>
                </a:lnTo>
                <a:lnTo>
                  <a:pt x="0" y="93573"/>
                </a:lnTo>
                <a:lnTo>
                  <a:pt x="29552" y="100622"/>
                </a:lnTo>
                <a:lnTo>
                  <a:pt x="43628" y="98665"/>
                </a:lnTo>
                <a:lnTo>
                  <a:pt x="54387" y="93102"/>
                </a:lnTo>
                <a:lnTo>
                  <a:pt x="56531" y="90385"/>
                </a:lnTo>
                <a:lnTo>
                  <a:pt x="16751" y="90385"/>
                </a:lnTo>
                <a:lnTo>
                  <a:pt x="5245" y="85674"/>
                </a:lnTo>
                <a:close/>
              </a:path>
              <a:path w="908684" h="100965">
                <a:moveTo>
                  <a:pt x="47459" y="0"/>
                </a:moveTo>
                <a:lnTo>
                  <a:pt x="8886" y="7321"/>
                </a:lnTo>
                <a:lnTo>
                  <a:pt x="0" y="27254"/>
                </a:lnTo>
                <a:lnTo>
                  <a:pt x="2961" y="39776"/>
                </a:lnTo>
                <a:lnTo>
                  <a:pt x="7932" y="44996"/>
                </a:lnTo>
                <a:lnTo>
                  <a:pt x="10561" y="47687"/>
                </a:lnTo>
                <a:lnTo>
                  <a:pt x="20540" y="52325"/>
                </a:lnTo>
                <a:lnTo>
                  <a:pt x="20682" y="52325"/>
                </a:lnTo>
                <a:lnTo>
                  <a:pt x="30556" y="54991"/>
                </a:lnTo>
                <a:lnTo>
                  <a:pt x="40478" y="57778"/>
                </a:lnTo>
                <a:lnTo>
                  <a:pt x="47461" y="61142"/>
                </a:lnTo>
                <a:lnTo>
                  <a:pt x="51589" y="65933"/>
                </a:lnTo>
                <a:lnTo>
                  <a:pt x="52946" y="72999"/>
                </a:lnTo>
                <a:lnTo>
                  <a:pt x="50452" y="82097"/>
                </a:lnTo>
                <a:lnTo>
                  <a:pt x="44291" y="87364"/>
                </a:lnTo>
                <a:lnTo>
                  <a:pt x="36444" y="89796"/>
                </a:lnTo>
                <a:lnTo>
                  <a:pt x="28892" y="90385"/>
                </a:lnTo>
                <a:lnTo>
                  <a:pt x="56531" y="90385"/>
                </a:lnTo>
                <a:lnTo>
                  <a:pt x="61260" y="84393"/>
                </a:lnTo>
                <a:lnTo>
                  <a:pt x="63677" y="72999"/>
                </a:lnTo>
                <a:lnTo>
                  <a:pt x="60584" y="60299"/>
                </a:lnTo>
                <a:lnTo>
                  <a:pt x="52858" y="52325"/>
                </a:lnTo>
                <a:lnTo>
                  <a:pt x="42830" y="47687"/>
                </a:lnTo>
                <a:lnTo>
                  <a:pt x="22891" y="42268"/>
                </a:lnTo>
                <a:lnTo>
                  <a:pt x="16011" y="38987"/>
                </a:lnTo>
                <a:lnTo>
                  <a:pt x="12012" y="34275"/>
                </a:lnTo>
                <a:lnTo>
                  <a:pt x="10718" y="27254"/>
                </a:lnTo>
                <a:lnTo>
                  <a:pt x="12193" y="19915"/>
                </a:lnTo>
                <a:lnTo>
                  <a:pt x="16525" y="14544"/>
                </a:lnTo>
                <a:lnTo>
                  <a:pt x="23577" y="11245"/>
                </a:lnTo>
                <a:lnTo>
                  <a:pt x="33210" y="10121"/>
                </a:lnTo>
                <a:lnTo>
                  <a:pt x="60061" y="10121"/>
                </a:lnTo>
                <a:lnTo>
                  <a:pt x="60286" y="9906"/>
                </a:lnTo>
                <a:lnTo>
                  <a:pt x="60286" y="5257"/>
                </a:lnTo>
                <a:lnTo>
                  <a:pt x="59080" y="3657"/>
                </a:lnTo>
                <a:lnTo>
                  <a:pt x="47459" y="0"/>
                </a:lnTo>
                <a:close/>
              </a:path>
              <a:path w="908684" h="100965">
                <a:moveTo>
                  <a:pt x="60061" y="10121"/>
                </a:moveTo>
                <a:lnTo>
                  <a:pt x="44145" y="10121"/>
                </a:lnTo>
                <a:lnTo>
                  <a:pt x="55549" y="13258"/>
                </a:lnTo>
                <a:lnTo>
                  <a:pt x="57213" y="12852"/>
                </a:lnTo>
                <a:lnTo>
                  <a:pt x="60061" y="10121"/>
                </a:lnTo>
                <a:close/>
              </a:path>
              <a:path w="908684" h="100965">
                <a:moveTo>
                  <a:pt x="329780" y="1244"/>
                </a:moveTo>
                <a:lnTo>
                  <a:pt x="325920" y="1244"/>
                </a:lnTo>
                <a:lnTo>
                  <a:pt x="324459" y="1790"/>
                </a:lnTo>
                <a:lnTo>
                  <a:pt x="322668" y="3530"/>
                </a:lnTo>
                <a:lnTo>
                  <a:pt x="322426" y="4089"/>
                </a:lnTo>
                <a:lnTo>
                  <a:pt x="322332" y="4305"/>
                </a:lnTo>
                <a:lnTo>
                  <a:pt x="322233" y="68389"/>
                </a:lnTo>
                <a:lnTo>
                  <a:pt x="324547" y="81741"/>
                </a:lnTo>
                <a:lnTo>
                  <a:pt x="331241" y="91928"/>
                </a:lnTo>
                <a:lnTo>
                  <a:pt x="341821" y="98373"/>
                </a:lnTo>
                <a:lnTo>
                  <a:pt x="355815" y="100622"/>
                </a:lnTo>
                <a:lnTo>
                  <a:pt x="369914" y="98373"/>
                </a:lnTo>
                <a:lnTo>
                  <a:pt x="380574" y="91928"/>
                </a:lnTo>
                <a:lnTo>
                  <a:pt x="381596" y="90385"/>
                </a:lnTo>
                <a:lnTo>
                  <a:pt x="355942" y="90385"/>
                </a:lnTo>
                <a:lnTo>
                  <a:pt x="346089" y="88943"/>
                </a:lnTo>
                <a:lnTo>
                  <a:pt x="338874" y="84707"/>
                </a:lnTo>
                <a:lnTo>
                  <a:pt x="334440" y="77811"/>
                </a:lnTo>
                <a:lnTo>
                  <a:pt x="332930" y="68389"/>
                </a:lnTo>
                <a:lnTo>
                  <a:pt x="332812" y="4305"/>
                </a:lnTo>
                <a:lnTo>
                  <a:pt x="332485" y="3530"/>
                </a:lnTo>
                <a:lnTo>
                  <a:pt x="331088" y="2184"/>
                </a:lnTo>
                <a:lnTo>
                  <a:pt x="329780" y="1244"/>
                </a:lnTo>
                <a:close/>
              </a:path>
              <a:path w="908684" h="100965">
                <a:moveTo>
                  <a:pt x="386067" y="1244"/>
                </a:moveTo>
                <a:lnTo>
                  <a:pt x="383019" y="1244"/>
                </a:lnTo>
                <a:lnTo>
                  <a:pt x="381686" y="1790"/>
                </a:lnTo>
                <a:lnTo>
                  <a:pt x="379895" y="2641"/>
                </a:lnTo>
                <a:lnTo>
                  <a:pt x="378942" y="4089"/>
                </a:lnTo>
                <a:lnTo>
                  <a:pt x="378942" y="68389"/>
                </a:lnTo>
                <a:lnTo>
                  <a:pt x="377434" y="77811"/>
                </a:lnTo>
                <a:lnTo>
                  <a:pt x="373005" y="84707"/>
                </a:lnTo>
                <a:lnTo>
                  <a:pt x="365794" y="88943"/>
                </a:lnTo>
                <a:lnTo>
                  <a:pt x="355942" y="90385"/>
                </a:lnTo>
                <a:lnTo>
                  <a:pt x="381596" y="90385"/>
                </a:lnTo>
                <a:lnTo>
                  <a:pt x="387319" y="81741"/>
                </a:lnTo>
                <a:lnTo>
                  <a:pt x="389651" y="68389"/>
                </a:lnTo>
                <a:lnTo>
                  <a:pt x="389555" y="4089"/>
                </a:lnTo>
                <a:lnTo>
                  <a:pt x="388962" y="3009"/>
                </a:lnTo>
                <a:lnTo>
                  <a:pt x="387311" y="1930"/>
                </a:lnTo>
                <a:lnTo>
                  <a:pt x="386067" y="1244"/>
                </a:lnTo>
                <a:close/>
              </a:path>
              <a:path w="908684" h="100965">
                <a:moveTo>
                  <a:pt x="144310" y="0"/>
                </a:moveTo>
                <a:lnTo>
                  <a:pt x="130952" y="2013"/>
                </a:lnTo>
                <a:lnTo>
                  <a:pt x="118605" y="9561"/>
                </a:lnTo>
                <a:lnTo>
                  <a:pt x="109534" y="24908"/>
                </a:lnTo>
                <a:lnTo>
                  <a:pt x="106006" y="50317"/>
                </a:lnTo>
                <a:lnTo>
                  <a:pt x="109534" y="75718"/>
                </a:lnTo>
                <a:lnTo>
                  <a:pt x="118605" y="91062"/>
                </a:lnTo>
                <a:lnTo>
                  <a:pt x="130952" y="98609"/>
                </a:lnTo>
                <a:lnTo>
                  <a:pt x="144310" y="100622"/>
                </a:lnTo>
                <a:lnTo>
                  <a:pt x="157667" y="98609"/>
                </a:lnTo>
                <a:lnTo>
                  <a:pt x="170014" y="91062"/>
                </a:lnTo>
                <a:lnTo>
                  <a:pt x="170414" y="90385"/>
                </a:lnTo>
                <a:lnTo>
                  <a:pt x="144310" y="90385"/>
                </a:lnTo>
                <a:lnTo>
                  <a:pt x="137122" y="89759"/>
                </a:lnTo>
                <a:lnTo>
                  <a:pt x="127960" y="85377"/>
                </a:lnTo>
                <a:lnTo>
                  <a:pt x="120076" y="73482"/>
                </a:lnTo>
                <a:lnTo>
                  <a:pt x="116725" y="50317"/>
                </a:lnTo>
                <a:lnTo>
                  <a:pt x="120076" y="27152"/>
                </a:lnTo>
                <a:lnTo>
                  <a:pt x="127960" y="15257"/>
                </a:lnTo>
                <a:lnTo>
                  <a:pt x="137122" y="10874"/>
                </a:lnTo>
                <a:lnTo>
                  <a:pt x="144310" y="10248"/>
                </a:lnTo>
                <a:lnTo>
                  <a:pt x="170421" y="10248"/>
                </a:lnTo>
                <a:lnTo>
                  <a:pt x="170014" y="9561"/>
                </a:lnTo>
                <a:lnTo>
                  <a:pt x="157667" y="2013"/>
                </a:lnTo>
                <a:lnTo>
                  <a:pt x="144310" y="0"/>
                </a:lnTo>
                <a:close/>
              </a:path>
              <a:path w="908684" h="100965">
                <a:moveTo>
                  <a:pt x="170421" y="10248"/>
                </a:moveTo>
                <a:lnTo>
                  <a:pt x="144310" y="10248"/>
                </a:lnTo>
                <a:lnTo>
                  <a:pt x="156445" y="12718"/>
                </a:lnTo>
                <a:lnTo>
                  <a:pt x="165053" y="20172"/>
                </a:lnTo>
                <a:lnTo>
                  <a:pt x="170182" y="32682"/>
                </a:lnTo>
                <a:lnTo>
                  <a:pt x="171881" y="50317"/>
                </a:lnTo>
                <a:lnTo>
                  <a:pt x="170182" y="67952"/>
                </a:lnTo>
                <a:lnTo>
                  <a:pt x="165053" y="80462"/>
                </a:lnTo>
                <a:lnTo>
                  <a:pt x="156445" y="87916"/>
                </a:lnTo>
                <a:lnTo>
                  <a:pt x="144310" y="90385"/>
                </a:lnTo>
                <a:lnTo>
                  <a:pt x="170414" y="90385"/>
                </a:lnTo>
                <a:lnTo>
                  <a:pt x="179085" y="75718"/>
                </a:lnTo>
                <a:lnTo>
                  <a:pt x="182613" y="50317"/>
                </a:lnTo>
                <a:lnTo>
                  <a:pt x="179085" y="24908"/>
                </a:lnTo>
                <a:lnTo>
                  <a:pt x="170421" y="10248"/>
                </a:lnTo>
                <a:close/>
              </a:path>
              <a:path w="908684" h="100965">
                <a:moveTo>
                  <a:pt x="640727" y="0"/>
                </a:moveTo>
                <a:lnTo>
                  <a:pt x="627377" y="2013"/>
                </a:lnTo>
                <a:lnTo>
                  <a:pt x="615034" y="9561"/>
                </a:lnTo>
                <a:lnTo>
                  <a:pt x="605964" y="24908"/>
                </a:lnTo>
                <a:lnTo>
                  <a:pt x="602437" y="50317"/>
                </a:lnTo>
                <a:lnTo>
                  <a:pt x="605964" y="75718"/>
                </a:lnTo>
                <a:lnTo>
                  <a:pt x="615034" y="91062"/>
                </a:lnTo>
                <a:lnTo>
                  <a:pt x="627377" y="98609"/>
                </a:lnTo>
                <a:lnTo>
                  <a:pt x="640727" y="100622"/>
                </a:lnTo>
                <a:lnTo>
                  <a:pt x="654084" y="98609"/>
                </a:lnTo>
                <a:lnTo>
                  <a:pt x="666432" y="91062"/>
                </a:lnTo>
                <a:lnTo>
                  <a:pt x="666832" y="90385"/>
                </a:lnTo>
                <a:lnTo>
                  <a:pt x="640727" y="90385"/>
                </a:lnTo>
                <a:lnTo>
                  <a:pt x="633540" y="89759"/>
                </a:lnTo>
                <a:lnTo>
                  <a:pt x="624378" y="85377"/>
                </a:lnTo>
                <a:lnTo>
                  <a:pt x="616494" y="73482"/>
                </a:lnTo>
                <a:lnTo>
                  <a:pt x="613143" y="50317"/>
                </a:lnTo>
                <a:lnTo>
                  <a:pt x="616494" y="27152"/>
                </a:lnTo>
                <a:lnTo>
                  <a:pt x="624378" y="15257"/>
                </a:lnTo>
                <a:lnTo>
                  <a:pt x="633540" y="10874"/>
                </a:lnTo>
                <a:lnTo>
                  <a:pt x="640727" y="10248"/>
                </a:lnTo>
                <a:lnTo>
                  <a:pt x="666838" y="10248"/>
                </a:lnTo>
                <a:lnTo>
                  <a:pt x="666432" y="9561"/>
                </a:lnTo>
                <a:lnTo>
                  <a:pt x="654084" y="2013"/>
                </a:lnTo>
                <a:lnTo>
                  <a:pt x="640727" y="0"/>
                </a:lnTo>
                <a:close/>
              </a:path>
              <a:path w="908684" h="100965">
                <a:moveTo>
                  <a:pt x="666838" y="10248"/>
                </a:moveTo>
                <a:lnTo>
                  <a:pt x="640727" y="10248"/>
                </a:lnTo>
                <a:lnTo>
                  <a:pt x="652863" y="12718"/>
                </a:lnTo>
                <a:lnTo>
                  <a:pt x="661471" y="20172"/>
                </a:lnTo>
                <a:lnTo>
                  <a:pt x="666600" y="32682"/>
                </a:lnTo>
                <a:lnTo>
                  <a:pt x="668299" y="50317"/>
                </a:lnTo>
                <a:lnTo>
                  <a:pt x="666600" y="67952"/>
                </a:lnTo>
                <a:lnTo>
                  <a:pt x="661471" y="80462"/>
                </a:lnTo>
                <a:lnTo>
                  <a:pt x="652863" y="87916"/>
                </a:lnTo>
                <a:lnTo>
                  <a:pt x="640727" y="90385"/>
                </a:lnTo>
                <a:lnTo>
                  <a:pt x="666832" y="90385"/>
                </a:lnTo>
                <a:lnTo>
                  <a:pt x="675503" y="75718"/>
                </a:lnTo>
                <a:lnTo>
                  <a:pt x="679030" y="50317"/>
                </a:lnTo>
                <a:lnTo>
                  <a:pt x="675503" y="24908"/>
                </a:lnTo>
                <a:lnTo>
                  <a:pt x="666838" y="10248"/>
                </a:lnTo>
                <a:close/>
              </a:path>
              <a:path w="908684" h="100965">
                <a:moveTo>
                  <a:pt x="850087" y="85674"/>
                </a:moveTo>
                <a:lnTo>
                  <a:pt x="848118" y="86029"/>
                </a:lnTo>
                <a:lnTo>
                  <a:pt x="845667" y="88455"/>
                </a:lnTo>
                <a:lnTo>
                  <a:pt x="844829" y="90385"/>
                </a:lnTo>
                <a:lnTo>
                  <a:pt x="844829" y="93573"/>
                </a:lnTo>
                <a:lnTo>
                  <a:pt x="874394" y="100622"/>
                </a:lnTo>
                <a:lnTo>
                  <a:pt x="888470" y="98665"/>
                </a:lnTo>
                <a:lnTo>
                  <a:pt x="899229" y="93102"/>
                </a:lnTo>
                <a:lnTo>
                  <a:pt x="901373" y="90385"/>
                </a:lnTo>
                <a:lnTo>
                  <a:pt x="861580" y="90385"/>
                </a:lnTo>
                <a:lnTo>
                  <a:pt x="850087" y="85674"/>
                </a:lnTo>
                <a:close/>
              </a:path>
              <a:path w="908684" h="100965">
                <a:moveTo>
                  <a:pt x="892301" y="0"/>
                </a:moveTo>
                <a:lnTo>
                  <a:pt x="853722" y="7321"/>
                </a:lnTo>
                <a:lnTo>
                  <a:pt x="844829" y="27254"/>
                </a:lnTo>
                <a:lnTo>
                  <a:pt x="847793" y="39776"/>
                </a:lnTo>
                <a:lnTo>
                  <a:pt x="852767" y="44996"/>
                </a:lnTo>
                <a:lnTo>
                  <a:pt x="855397" y="47687"/>
                </a:lnTo>
                <a:lnTo>
                  <a:pt x="865380" y="52325"/>
                </a:lnTo>
                <a:lnTo>
                  <a:pt x="865522" y="52325"/>
                </a:lnTo>
                <a:lnTo>
                  <a:pt x="875398" y="54991"/>
                </a:lnTo>
                <a:lnTo>
                  <a:pt x="885315" y="57778"/>
                </a:lnTo>
                <a:lnTo>
                  <a:pt x="892298" y="61142"/>
                </a:lnTo>
                <a:lnTo>
                  <a:pt x="896429" y="65933"/>
                </a:lnTo>
                <a:lnTo>
                  <a:pt x="897788" y="72999"/>
                </a:lnTo>
                <a:lnTo>
                  <a:pt x="895294" y="82097"/>
                </a:lnTo>
                <a:lnTo>
                  <a:pt x="889133" y="87364"/>
                </a:lnTo>
                <a:lnTo>
                  <a:pt x="881286" y="89796"/>
                </a:lnTo>
                <a:lnTo>
                  <a:pt x="873734" y="90385"/>
                </a:lnTo>
                <a:lnTo>
                  <a:pt x="901373" y="90385"/>
                </a:lnTo>
                <a:lnTo>
                  <a:pt x="906102" y="84393"/>
                </a:lnTo>
                <a:lnTo>
                  <a:pt x="908519" y="72999"/>
                </a:lnTo>
                <a:lnTo>
                  <a:pt x="905426" y="60299"/>
                </a:lnTo>
                <a:lnTo>
                  <a:pt x="897701" y="52325"/>
                </a:lnTo>
                <a:lnTo>
                  <a:pt x="887672" y="47687"/>
                </a:lnTo>
                <a:lnTo>
                  <a:pt x="867733" y="42268"/>
                </a:lnTo>
                <a:lnTo>
                  <a:pt x="860853" y="38987"/>
                </a:lnTo>
                <a:lnTo>
                  <a:pt x="856854" y="34275"/>
                </a:lnTo>
                <a:lnTo>
                  <a:pt x="855560" y="27254"/>
                </a:lnTo>
                <a:lnTo>
                  <a:pt x="857035" y="19915"/>
                </a:lnTo>
                <a:lnTo>
                  <a:pt x="861367" y="14544"/>
                </a:lnTo>
                <a:lnTo>
                  <a:pt x="868419" y="11245"/>
                </a:lnTo>
                <a:lnTo>
                  <a:pt x="878052" y="10121"/>
                </a:lnTo>
                <a:lnTo>
                  <a:pt x="904904" y="10121"/>
                </a:lnTo>
                <a:lnTo>
                  <a:pt x="905128" y="9906"/>
                </a:lnTo>
                <a:lnTo>
                  <a:pt x="905128" y="5257"/>
                </a:lnTo>
                <a:lnTo>
                  <a:pt x="903922" y="3657"/>
                </a:lnTo>
                <a:lnTo>
                  <a:pt x="892301" y="0"/>
                </a:lnTo>
                <a:close/>
              </a:path>
              <a:path w="908684" h="100965">
                <a:moveTo>
                  <a:pt x="904904" y="10121"/>
                </a:moveTo>
                <a:lnTo>
                  <a:pt x="888987" y="10121"/>
                </a:lnTo>
                <a:lnTo>
                  <a:pt x="900379" y="13258"/>
                </a:lnTo>
                <a:lnTo>
                  <a:pt x="902068" y="12852"/>
                </a:lnTo>
                <a:lnTo>
                  <a:pt x="904904" y="10121"/>
                </a:lnTo>
                <a:close/>
              </a:path>
              <a:path w="908684" h="100965">
                <a:moveTo>
                  <a:pt x="551510" y="1244"/>
                </a:moveTo>
                <a:lnTo>
                  <a:pt x="546125" y="1244"/>
                </a:lnTo>
                <a:lnTo>
                  <a:pt x="544817" y="2184"/>
                </a:lnTo>
                <a:lnTo>
                  <a:pt x="543420" y="3530"/>
                </a:lnTo>
                <a:lnTo>
                  <a:pt x="543072" y="4356"/>
                </a:lnTo>
                <a:lnTo>
                  <a:pt x="542992" y="96088"/>
                </a:lnTo>
                <a:lnTo>
                  <a:pt x="543512" y="97193"/>
                </a:lnTo>
                <a:lnTo>
                  <a:pt x="545236" y="98844"/>
                </a:lnTo>
                <a:lnTo>
                  <a:pt x="546709" y="99377"/>
                </a:lnTo>
                <a:lnTo>
                  <a:pt x="549440" y="99377"/>
                </a:lnTo>
                <a:lnTo>
                  <a:pt x="550964" y="99225"/>
                </a:lnTo>
                <a:lnTo>
                  <a:pt x="553199" y="97193"/>
                </a:lnTo>
                <a:lnTo>
                  <a:pt x="553694" y="96088"/>
                </a:lnTo>
                <a:lnTo>
                  <a:pt x="553586" y="4584"/>
                </a:lnTo>
                <a:lnTo>
                  <a:pt x="553529" y="4356"/>
                </a:lnTo>
                <a:lnTo>
                  <a:pt x="552792" y="2997"/>
                </a:lnTo>
                <a:lnTo>
                  <a:pt x="551510" y="1244"/>
                </a:lnTo>
                <a:close/>
              </a:path>
              <a:path w="908684" h="100965">
                <a:moveTo>
                  <a:pt x="471677" y="11493"/>
                </a:moveTo>
                <a:lnTo>
                  <a:pt x="460946" y="11493"/>
                </a:lnTo>
                <a:lnTo>
                  <a:pt x="460946" y="96354"/>
                </a:lnTo>
                <a:lnTo>
                  <a:pt x="461695" y="97675"/>
                </a:lnTo>
                <a:lnTo>
                  <a:pt x="463384" y="98729"/>
                </a:lnTo>
                <a:lnTo>
                  <a:pt x="464604" y="99377"/>
                </a:lnTo>
                <a:lnTo>
                  <a:pt x="468515" y="99377"/>
                </a:lnTo>
                <a:lnTo>
                  <a:pt x="469811" y="98463"/>
                </a:lnTo>
                <a:lnTo>
                  <a:pt x="471220" y="97116"/>
                </a:lnTo>
                <a:lnTo>
                  <a:pt x="471677" y="96050"/>
                </a:lnTo>
                <a:lnTo>
                  <a:pt x="471677" y="11493"/>
                </a:lnTo>
                <a:close/>
              </a:path>
              <a:path w="908684" h="100965">
                <a:moveTo>
                  <a:pt x="497217" y="1244"/>
                </a:moveTo>
                <a:lnTo>
                  <a:pt x="435813" y="1244"/>
                </a:lnTo>
                <a:lnTo>
                  <a:pt x="435127" y="1397"/>
                </a:lnTo>
                <a:lnTo>
                  <a:pt x="433717" y="2095"/>
                </a:lnTo>
                <a:lnTo>
                  <a:pt x="431876" y="3327"/>
                </a:lnTo>
                <a:lnTo>
                  <a:pt x="431876" y="8013"/>
                </a:lnTo>
                <a:lnTo>
                  <a:pt x="432574" y="9194"/>
                </a:lnTo>
                <a:lnTo>
                  <a:pt x="433679" y="10795"/>
                </a:lnTo>
                <a:lnTo>
                  <a:pt x="435051" y="11493"/>
                </a:lnTo>
                <a:lnTo>
                  <a:pt x="496506" y="11493"/>
                </a:lnTo>
                <a:lnTo>
                  <a:pt x="497624" y="11049"/>
                </a:lnTo>
                <a:lnTo>
                  <a:pt x="499021" y="9715"/>
                </a:lnTo>
                <a:lnTo>
                  <a:pt x="499986" y="8470"/>
                </a:lnTo>
                <a:lnTo>
                  <a:pt x="499986" y="2590"/>
                </a:lnTo>
                <a:lnTo>
                  <a:pt x="497217" y="1244"/>
                </a:lnTo>
                <a:close/>
              </a:path>
            </a:pathLst>
          </a:custGeom>
          <a:solidFill>
            <a:srgbClr val="025B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47042" y="9151493"/>
            <a:ext cx="543560" cy="449580"/>
          </a:xfrm>
          <a:custGeom>
            <a:avLst/>
            <a:gdLst/>
            <a:ahLst/>
            <a:cxnLst/>
            <a:rect l="l" t="t" r="r" b="b"/>
            <a:pathLst>
              <a:path w="543560" h="449579">
                <a:moveTo>
                  <a:pt x="247459" y="449554"/>
                </a:moveTo>
                <a:lnTo>
                  <a:pt x="55651" y="132664"/>
                </a:lnTo>
                <a:lnTo>
                  <a:pt x="0" y="224777"/>
                </a:lnTo>
                <a:lnTo>
                  <a:pt x="135801" y="449554"/>
                </a:lnTo>
                <a:lnTo>
                  <a:pt x="247459" y="449554"/>
                </a:lnTo>
                <a:close/>
              </a:path>
              <a:path w="543560" h="449579">
                <a:moveTo>
                  <a:pt x="330708" y="350139"/>
                </a:moveTo>
                <a:lnTo>
                  <a:pt x="195427" y="124955"/>
                </a:lnTo>
                <a:lnTo>
                  <a:pt x="82600" y="124955"/>
                </a:lnTo>
                <a:lnTo>
                  <a:pt x="273304" y="440016"/>
                </a:lnTo>
                <a:lnTo>
                  <a:pt x="330708" y="350139"/>
                </a:lnTo>
                <a:close/>
              </a:path>
              <a:path w="543560" h="449579">
                <a:moveTo>
                  <a:pt x="390410" y="449554"/>
                </a:moveTo>
                <a:lnTo>
                  <a:pt x="346252" y="376021"/>
                </a:lnTo>
                <a:lnTo>
                  <a:pt x="299288" y="449554"/>
                </a:lnTo>
                <a:lnTo>
                  <a:pt x="390410" y="449554"/>
                </a:lnTo>
                <a:close/>
              </a:path>
              <a:path w="543560" h="449579">
                <a:moveTo>
                  <a:pt x="401193" y="0"/>
                </a:moveTo>
                <a:lnTo>
                  <a:pt x="135788" y="0"/>
                </a:lnTo>
                <a:lnTo>
                  <a:pt x="75996" y="98983"/>
                </a:lnTo>
                <a:lnTo>
                  <a:pt x="205955" y="98983"/>
                </a:lnTo>
                <a:lnTo>
                  <a:pt x="208102" y="99555"/>
                </a:lnTo>
                <a:lnTo>
                  <a:pt x="212890" y="102514"/>
                </a:lnTo>
                <a:lnTo>
                  <a:pt x="213118" y="102692"/>
                </a:lnTo>
                <a:lnTo>
                  <a:pt x="214058" y="103644"/>
                </a:lnTo>
                <a:lnTo>
                  <a:pt x="214731" y="104444"/>
                </a:lnTo>
                <a:lnTo>
                  <a:pt x="276263" y="206883"/>
                </a:lnTo>
                <a:lnTo>
                  <a:pt x="401193" y="0"/>
                </a:lnTo>
                <a:close/>
              </a:path>
              <a:path w="543560" h="449579">
                <a:moveTo>
                  <a:pt x="478815" y="118275"/>
                </a:moveTo>
                <a:lnTo>
                  <a:pt x="420090" y="21043"/>
                </a:lnTo>
                <a:lnTo>
                  <a:pt x="292011" y="233133"/>
                </a:lnTo>
                <a:lnTo>
                  <a:pt x="346976" y="324662"/>
                </a:lnTo>
                <a:lnTo>
                  <a:pt x="478815" y="118275"/>
                </a:lnTo>
                <a:close/>
              </a:path>
              <a:path w="543560" h="449579">
                <a:moveTo>
                  <a:pt x="543179" y="224777"/>
                </a:moveTo>
                <a:lnTo>
                  <a:pt x="494411" y="144056"/>
                </a:lnTo>
                <a:lnTo>
                  <a:pt x="362521" y="350532"/>
                </a:lnTo>
                <a:lnTo>
                  <a:pt x="414705" y="437426"/>
                </a:lnTo>
                <a:lnTo>
                  <a:pt x="543179" y="224777"/>
                </a:lnTo>
                <a:close/>
              </a:path>
            </a:pathLst>
          </a:custGeom>
          <a:solidFill>
            <a:srgbClr val="025B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69900" y="5643527"/>
            <a:ext cx="1974850" cy="90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lang="en-US" sz="1400" b="1" spc="-30" dirty="0" err="1">
                <a:solidFill>
                  <a:srgbClr val="008F83"/>
                </a:solidFill>
                <a:latin typeface="NB Akademie"/>
                <a:cs typeface="NB Akademie"/>
              </a:rPr>
              <a:t>Verisave</a:t>
            </a:r>
            <a:r>
              <a:rPr lang="en-US" sz="1400" b="1" spc="-30" dirty="0">
                <a:solidFill>
                  <a:srgbClr val="008F83"/>
                </a:solidFill>
                <a:latin typeface="NB Akademie"/>
                <a:cs typeface="NB Akademie"/>
              </a:rPr>
              <a:t> Product Select</a:t>
            </a: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Finds the best blended real-time price of every product in your order and updates it before your order is placed.</a:t>
            </a:r>
            <a:endParaRPr sz="1000" dirty="0">
              <a:latin typeface="NB Akademie"/>
              <a:cs typeface="NB Akademi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2100" y="5643527"/>
            <a:ext cx="1822450" cy="90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lang="en-US" sz="1400" b="1" spc="-30" dirty="0">
                <a:solidFill>
                  <a:srgbClr val="008F83"/>
                </a:solidFill>
                <a:latin typeface="NB Akademie"/>
                <a:cs typeface="NB Akademie"/>
              </a:rPr>
              <a:t>Multi-Vendor Select </a:t>
            </a: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lang="en-US" sz="1000" spc="-20" dirty="0">
                <a:solidFill>
                  <a:srgbClr val="002E31"/>
                </a:solidFill>
                <a:latin typeface="NB Akademie"/>
                <a:cs typeface="NB Akademie"/>
              </a:rPr>
              <a:t>Finds the best priced product across all your contracted drug vendors and automatically </a:t>
            </a:r>
            <a:r>
              <a:rPr lang="en-US" sz="1000" spc="-30" dirty="0">
                <a:solidFill>
                  <a:srgbClr val="002E31"/>
                </a:solidFill>
                <a:latin typeface="NB Akademie"/>
                <a:cs typeface="NB Akademie"/>
              </a:rPr>
              <a:t>places new orders on your behalf.</a:t>
            </a:r>
            <a:endParaRPr lang="en-US" sz="1000" spc="-30" dirty="0">
              <a:latin typeface="NB Akademie"/>
              <a:cs typeface="NB Akademi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11750" y="5643527"/>
            <a:ext cx="2051050" cy="90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lang="en-US" sz="1400" b="1" spc="-30" dirty="0">
                <a:solidFill>
                  <a:srgbClr val="008F83"/>
                </a:solidFill>
                <a:latin typeface="NB Akademie"/>
                <a:cs typeface="NB Akademie"/>
              </a:rPr>
              <a:t>Contract Price Validation</a:t>
            </a:r>
            <a:r>
              <a:rPr sz="1400" b="1" spc="-30" dirty="0">
                <a:solidFill>
                  <a:srgbClr val="008F83"/>
                </a:solidFill>
                <a:latin typeface="NB Akademie"/>
                <a:cs typeface="NB Akademie"/>
              </a:rPr>
              <a:t> </a:t>
            </a:r>
            <a:endParaRPr lang="en-US" sz="1400" b="1" spc="-30" dirty="0">
              <a:solidFill>
                <a:srgbClr val="008F83"/>
              </a:solidFill>
              <a:latin typeface="NB Akademie"/>
              <a:cs typeface="NB Akademie"/>
            </a:endParaRPr>
          </a:p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lang="en-US" sz="1000" spc="-30" dirty="0">
                <a:solidFill>
                  <a:srgbClr val="002E31"/>
                </a:solidFill>
                <a:latin typeface="NB Akademie"/>
                <a:cs typeface="NB Akademie"/>
              </a:rPr>
              <a:t>Finds any discrepancies between your invoice and your contracted order pricing to simplify corrections with your vendor</a:t>
            </a:r>
            <a:r>
              <a:rPr sz="1000" spc="-30" dirty="0">
                <a:solidFill>
                  <a:srgbClr val="002E31"/>
                </a:solidFill>
                <a:latin typeface="NB Akademie"/>
                <a:cs typeface="NB Akademie"/>
              </a:rPr>
              <a:t>.</a:t>
            </a:r>
            <a:endParaRPr sz="1000" spc="-30" dirty="0">
              <a:latin typeface="NB Akademie"/>
              <a:cs typeface="NB Akademi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4385" y="8638733"/>
            <a:ext cx="324421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200" b="1" spc="-10" dirty="0">
                <a:solidFill>
                  <a:srgbClr val="035C67"/>
                </a:solidFill>
                <a:latin typeface="NB Akademie"/>
                <a:cs typeface="NB Akademie"/>
              </a:rPr>
              <a:t>Find out what </a:t>
            </a:r>
            <a:r>
              <a:rPr lang="en-US" sz="1200" b="1" spc="-10" dirty="0" err="1">
                <a:solidFill>
                  <a:srgbClr val="035C67"/>
                </a:solidFill>
                <a:latin typeface="NB Akademie"/>
                <a:cs typeface="NB Akademie"/>
              </a:rPr>
              <a:t>Verisave</a:t>
            </a:r>
            <a:r>
              <a:rPr lang="en-US" sz="1200" b="1" spc="-10" dirty="0">
                <a:solidFill>
                  <a:srgbClr val="035C67"/>
                </a:solidFill>
                <a:latin typeface="NB Akademie"/>
                <a:cs typeface="NB Akademie"/>
              </a:rPr>
              <a:t> can do for you.</a:t>
            </a:r>
            <a:endParaRPr sz="1200" dirty="0">
              <a:latin typeface="NB Akademie"/>
              <a:cs typeface="NB Akademie"/>
            </a:endParaRPr>
          </a:p>
          <a:p>
            <a:pPr marL="12700" marR="5080">
              <a:spcBef>
                <a:spcPts val="20"/>
              </a:spcBef>
            </a:pPr>
            <a:r>
              <a:rPr lang="en-US" sz="1000" spc="-10" dirty="0">
                <a:solidFill>
                  <a:srgbClr val="002E31"/>
                </a:solidFill>
                <a:latin typeface="NB Akademie"/>
                <a:cs typeface="NB Akademie"/>
              </a:rPr>
              <a:t>Contact us at info@verity340B.com</a:t>
            </a:r>
            <a:r>
              <a:rPr sz="1000" spc="-10" dirty="0">
                <a:solidFill>
                  <a:srgbClr val="002E31"/>
                </a:solidFill>
                <a:latin typeface="NB Akademie"/>
                <a:cs typeface="NB Akademie"/>
              </a:rPr>
              <a:t>. </a:t>
            </a:r>
            <a:endParaRPr lang="en-US" sz="1000" spc="-10" dirty="0">
              <a:solidFill>
                <a:srgbClr val="002E31"/>
              </a:solidFill>
              <a:latin typeface="NB Akademie"/>
              <a:cs typeface="NB Akademie"/>
            </a:endParaRPr>
          </a:p>
          <a:p>
            <a:pPr marL="12700" marR="5080">
              <a:spcBef>
                <a:spcPts val="20"/>
              </a:spcBef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C</a:t>
            </a:r>
            <a:r>
              <a:rPr sz="1000" dirty="0">
                <a:solidFill>
                  <a:srgbClr val="002E31"/>
                </a:solidFill>
                <a:latin typeface="NB Akademie"/>
                <a:cs typeface="NB Akademie"/>
              </a:rPr>
              <a:t>all</a:t>
            </a:r>
            <a:r>
              <a:rPr sz="1000" spc="-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lang="en-US" sz="1000" b="1" spc="-10" dirty="0">
                <a:solidFill>
                  <a:srgbClr val="035C67"/>
                </a:solidFill>
                <a:latin typeface="NB Akademie"/>
                <a:cs typeface="NB Akademie"/>
              </a:rPr>
              <a:t>800</a:t>
            </a:r>
            <a:r>
              <a:rPr sz="1000" b="1" spc="-10" dirty="0">
                <a:solidFill>
                  <a:srgbClr val="035C67"/>
                </a:solidFill>
                <a:latin typeface="NB Akademie"/>
                <a:cs typeface="NB Akademie"/>
              </a:rPr>
              <a:t>.</a:t>
            </a:r>
            <a:r>
              <a:rPr lang="en-US" sz="1000" b="1" spc="-10" dirty="0">
                <a:solidFill>
                  <a:srgbClr val="035C67"/>
                </a:solidFill>
                <a:latin typeface="NB Akademie"/>
                <a:cs typeface="NB Akademie"/>
              </a:rPr>
              <a:t>581</a:t>
            </a:r>
            <a:r>
              <a:rPr sz="1000" b="1" spc="-10" dirty="0">
                <a:solidFill>
                  <a:srgbClr val="035C67"/>
                </a:solidFill>
                <a:latin typeface="NB Akademie"/>
                <a:cs typeface="NB Akademie"/>
              </a:rPr>
              <a:t>.</a:t>
            </a:r>
            <a:r>
              <a:rPr lang="en-US" sz="1000" b="1" spc="-10" dirty="0">
                <a:solidFill>
                  <a:srgbClr val="035C67"/>
                </a:solidFill>
                <a:latin typeface="NB Akademie"/>
                <a:cs typeface="NB Akademie"/>
              </a:rPr>
              <a:t>1378</a:t>
            </a:r>
            <a:r>
              <a:rPr sz="1000" b="1" spc="-10" dirty="0">
                <a:solidFill>
                  <a:srgbClr val="035C67"/>
                </a:solidFill>
                <a:latin typeface="NB Akademie"/>
                <a:cs typeface="NB Akademie"/>
              </a:rPr>
              <a:t> </a:t>
            </a:r>
            <a:r>
              <a:rPr sz="1000" dirty="0">
                <a:solidFill>
                  <a:srgbClr val="002E31"/>
                </a:solidFill>
                <a:latin typeface="NB Akademie"/>
                <a:cs typeface="NB Akademie"/>
              </a:rPr>
              <a:t>to</a:t>
            </a:r>
            <a:r>
              <a:rPr sz="1000" spc="-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1000" dirty="0">
                <a:solidFill>
                  <a:srgbClr val="002E31"/>
                </a:solidFill>
                <a:latin typeface="NB Akademie"/>
                <a:cs typeface="NB Akademie"/>
              </a:rPr>
              <a:t>speak</a:t>
            </a:r>
            <a:r>
              <a:rPr sz="1000" spc="-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1000" dirty="0">
                <a:solidFill>
                  <a:srgbClr val="002E31"/>
                </a:solidFill>
                <a:latin typeface="NB Akademie"/>
                <a:cs typeface="NB Akademie"/>
              </a:rPr>
              <a:t>with</a:t>
            </a:r>
            <a:r>
              <a:rPr sz="1000" spc="-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1000" dirty="0">
                <a:solidFill>
                  <a:srgbClr val="002E31"/>
                </a:solidFill>
                <a:latin typeface="NB Akademie"/>
                <a:cs typeface="NB Akademie"/>
              </a:rPr>
              <a:t>a</a:t>
            </a:r>
            <a:r>
              <a:rPr sz="1000" spc="-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lang="en-US" sz="1000" spc="-10" dirty="0">
                <a:solidFill>
                  <a:srgbClr val="002E31"/>
                </a:solidFill>
                <a:latin typeface="NB Akademie"/>
                <a:cs typeface="NB Akademie"/>
              </a:rPr>
              <a:t>representative</a:t>
            </a:r>
            <a:r>
              <a:rPr sz="1000" spc="-10" dirty="0">
                <a:solidFill>
                  <a:srgbClr val="002E31"/>
                </a:solidFill>
                <a:latin typeface="NB Akademie"/>
                <a:cs typeface="NB Akademie"/>
              </a:rPr>
              <a:t>.</a:t>
            </a:r>
            <a:endParaRPr sz="1000" dirty="0">
              <a:latin typeface="NB Akademie"/>
              <a:cs typeface="NB Akademi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4500" y="9492488"/>
            <a:ext cx="2475865" cy="142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©</a:t>
            </a:r>
            <a:r>
              <a:rPr sz="800" spc="-2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2024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spc="-10" dirty="0">
                <a:solidFill>
                  <a:srgbClr val="002E31"/>
                </a:solidFill>
                <a:latin typeface="NB Akademie"/>
                <a:cs typeface="NB Akademie"/>
              </a:rPr>
              <a:t>Verity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Solutions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Group,</a:t>
            </a:r>
            <a:r>
              <a:rPr sz="800" spc="-2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Inc.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All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rights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spc="-10" dirty="0">
                <a:solidFill>
                  <a:srgbClr val="002E31"/>
                </a:solidFill>
                <a:latin typeface="NB Akademie"/>
                <a:cs typeface="NB Akademie"/>
              </a:rPr>
              <a:t>reserved.</a:t>
            </a:r>
            <a:endParaRPr sz="800" dirty="0">
              <a:latin typeface="NB Akademie"/>
              <a:cs typeface="NB Akademie"/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845FAAC3-C4AB-13B9-0CB5-9913EBE253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793" r="906" b="3437"/>
          <a:stretch/>
        </p:blipFill>
        <p:spPr>
          <a:xfrm>
            <a:off x="4724400" y="420330"/>
            <a:ext cx="2584450" cy="2426245"/>
          </a:xfrm>
          <a:prstGeom prst="rect">
            <a:avLst/>
          </a:prstGeom>
        </p:spPr>
      </p:pic>
      <p:sp>
        <p:nvSpPr>
          <p:cNvPr id="68" name="object 25">
            <a:extLst>
              <a:ext uri="{FF2B5EF4-FFF2-40B4-BE49-F238E27FC236}">
                <a16:creationId xmlns:a16="http://schemas.microsoft.com/office/drawing/2014/main" id="{4D3196AC-DBE4-149C-1B5F-BBC67F871A48}"/>
              </a:ext>
            </a:extLst>
          </p:cNvPr>
          <p:cNvSpPr txBox="1"/>
          <p:nvPr/>
        </p:nvSpPr>
        <p:spPr>
          <a:xfrm>
            <a:off x="450894" y="457200"/>
            <a:ext cx="6858000" cy="1777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616585">
              <a:lnSpc>
                <a:spcPct val="100000"/>
              </a:lnSpc>
              <a:spcBef>
                <a:spcPts val="440"/>
              </a:spcBef>
            </a:pPr>
            <a:r>
              <a:rPr lang="en-US" sz="3200" b="0" dirty="0">
                <a:solidFill>
                  <a:schemeClr val="bg2"/>
                </a:solidFill>
                <a:latin typeface="NB Akademie Light"/>
                <a:cs typeface="NB Akademie Light"/>
              </a:rPr>
              <a:t>VERISAVE</a:t>
            </a:r>
            <a:r>
              <a:rPr lang="en-US" sz="2400" b="0" baseline="50000" dirty="0">
                <a:solidFill>
                  <a:schemeClr val="bg2"/>
                </a:solidFill>
                <a:latin typeface="NB Akademie Light"/>
                <a:cs typeface="NB Akademie Light"/>
              </a:rPr>
              <a:t>®</a:t>
            </a:r>
            <a:endParaRPr sz="2900" baseline="50000" dirty="0">
              <a:solidFill>
                <a:schemeClr val="bg2"/>
              </a:solidFill>
              <a:latin typeface="NB Akademie Light"/>
              <a:cs typeface="NB Akademie Light"/>
            </a:endParaRPr>
          </a:p>
          <a:p>
            <a:pPr marL="616585" marR="3690620">
              <a:lnSpc>
                <a:spcPct val="100000"/>
              </a:lnSpc>
              <a:spcBef>
                <a:spcPts val="380"/>
              </a:spcBef>
            </a:pPr>
            <a:r>
              <a:rPr lang="en-US" sz="1200" b="0" dirty="0">
                <a:solidFill>
                  <a:schemeClr val="bg2"/>
                </a:solidFill>
                <a:latin typeface="NB Akademie Medium"/>
                <a:cs typeface="NB Akademie Medium"/>
              </a:rPr>
              <a:t>Pharmacy purchase optimization solutions that instantly save money and increase efficiencies</a:t>
            </a:r>
            <a:r>
              <a:rPr sz="1200" b="0" spc="-10" dirty="0">
                <a:solidFill>
                  <a:schemeClr val="bg2"/>
                </a:solidFill>
                <a:latin typeface="NB Akademie Medium"/>
                <a:cs typeface="NB Akademie Medium"/>
              </a:rPr>
              <a:t>.</a:t>
            </a:r>
            <a:endParaRPr sz="1200" dirty="0">
              <a:solidFill>
                <a:schemeClr val="bg2"/>
              </a:solidFill>
              <a:latin typeface="NB Akademie Medium"/>
              <a:cs typeface="NB Akademie Medium"/>
            </a:endParaRPr>
          </a:p>
        </p:txBody>
      </p:sp>
      <p:sp>
        <p:nvSpPr>
          <p:cNvPr id="69" name="object 18">
            <a:extLst>
              <a:ext uri="{FF2B5EF4-FFF2-40B4-BE49-F238E27FC236}">
                <a16:creationId xmlns:a16="http://schemas.microsoft.com/office/drawing/2014/main" id="{FC9502C9-4825-DA56-2433-F11004CB9830}"/>
              </a:ext>
            </a:extLst>
          </p:cNvPr>
          <p:cNvSpPr txBox="1"/>
          <p:nvPr/>
        </p:nvSpPr>
        <p:spPr>
          <a:xfrm>
            <a:off x="444500" y="3124200"/>
            <a:ext cx="4908548" cy="16121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35660">
              <a:lnSpc>
                <a:spcPct val="100000"/>
              </a:lnSpc>
              <a:spcBef>
                <a:spcPts val="100"/>
              </a:spcBef>
            </a:pPr>
            <a:r>
              <a:rPr lang="en-US" sz="1400" b="1" dirty="0">
                <a:solidFill>
                  <a:srgbClr val="035C67"/>
                </a:solidFill>
                <a:latin typeface="NB Akademie"/>
                <a:cs typeface="NB Akademie"/>
              </a:rPr>
              <a:t>Powerful functionality that automatically reduces your pharmacy spend.</a:t>
            </a:r>
            <a:endParaRPr lang="en-US" sz="1400" dirty="0">
              <a:latin typeface="NB Akademie"/>
              <a:cs typeface="NB Akademie"/>
            </a:endParaRPr>
          </a:p>
          <a:p>
            <a:pPr>
              <a:lnSpc>
                <a:spcPct val="100000"/>
              </a:lnSpc>
            </a:pPr>
            <a:endParaRPr lang="en-US" sz="1200" dirty="0">
              <a:latin typeface="NB Akademie"/>
              <a:cs typeface="NB Akademie"/>
            </a:endParaRPr>
          </a:p>
          <a:p>
            <a:pPr marL="12700" marR="358775" algn="just">
              <a:lnSpc>
                <a:spcPct val="108300"/>
              </a:lnSpc>
              <a:spcBef>
                <a:spcPts val="5"/>
              </a:spcBef>
            </a:pPr>
            <a:r>
              <a:rPr lang="en-US" sz="1000" spc="-25" dirty="0">
                <a:solidFill>
                  <a:srgbClr val="002E31"/>
                </a:solidFill>
                <a:latin typeface="NB Akademie"/>
                <a:cs typeface="NB Akademie"/>
              </a:rPr>
              <a:t>The VERISAVE suite of pharmacy purchase solutions helps hospitals and healthcare facilities manage fluctuating drug costs to optimize and reduce drug spend. </a:t>
            </a:r>
            <a:r>
              <a:rPr lang="en-US" sz="1000" spc="-25" dirty="0" err="1">
                <a:solidFill>
                  <a:srgbClr val="002E31"/>
                </a:solidFill>
                <a:latin typeface="NB Akademie"/>
                <a:cs typeface="NB Akademie"/>
              </a:rPr>
              <a:t>Verisave</a:t>
            </a:r>
            <a:r>
              <a:rPr lang="en-US" sz="1000" spc="-25" dirty="0">
                <a:solidFill>
                  <a:srgbClr val="002E31"/>
                </a:solidFill>
                <a:latin typeface="NB Akademie"/>
                <a:cs typeface="NB Akademie"/>
              </a:rPr>
              <a:t> automatically finds the best priced products for you from the best vendor, then ensures you pay the right price by monitoring contracted and invoice pricing. </a:t>
            </a:r>
            <a:r>
              <a:rPr lang="en-US" sz="1000" spc="-25" dirty="0" err="1">
                <a:solidFill>
                  <a:srgbClr val="002E31"/>
                </a:solidFill>
                <a:latin typeface="NB Akademie"/>
                <a:cs typeface="NB Akademie"/>
              </a:rPr>
              <a:t>Verisave</a:t>
            </a:r>
            <a:r>
              <a:rPr lang="en-US" sz="1000" spc="-25" dirty="0">
                <a:solidFill>
                  <a:srgbClr val="002E31"/>
                </a:solidFill>
                <a:latin typeface="NB Akademie"/>
                <a:cs typeface="NB Akademie"/>
              </a:rPr>
              <a:t> empowers buyers to manage the best purchasing decisions at scale for significant savings.</a:t>
            </a:r>
          </a:p>
        </p:txBody>
      </p:sp>
      <p:sp>
        <p:nvSpPr>
          <p:cNvPr id="70" name="object 13">
            <a:extLst>
              <a:ext uri="{FF2B5EF4-FFF2-40B4-BE49-F238E27FC236}">
                <a16:creationId xmlns:a16="http://schemas.microsoft.com/office/drawing/2014/main" id="{FF9AD1A6-6A88-E938-27B2-550A0485169F}"/>
              </a:ext>
            </a:extLst>
          </p:cNvPr>
          <p:cNvSpPr txBox="1"/>
          <p:nvPr/>
        </p:nvSpPr>
        <p:spPr>
          <a:xfrm>
            <a:off x="5797550" y="2971800"/>
            <a:ext cx="1365250" cy="1454950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4400" spc="-25" dirty="0">
                <a:solidFill>
                  <a:srgbClr val="035C67"/>
                </a:solidFill>
                <a:latin typeface="NB Akademie Black" panose="02000A00040401020004" pitchFamily="2" charset="0"/>
                <a:cs typeface="NB Akademie"/>
              </a:rPr>
              <a:t>5</a:t>
            </a:r>
            <a:r>
              <a:rPr sz="4400" spc="-25" dirty="0">
                <a:solidFill>
                  <a:srgbClr val="035C67"/>
                </a:solidFill>
                <a:latin typeface="NB Akademie Black" panose="02000A00040401020004" pitchFamily="2" charset="0"/>
                <a:cs typeface="NB Akademie"/>
              </a:rPr>
              <a:t>%</a:t>
            </a:r>
            <a:endParaRPr lang="en-US" sz="4400" spc="-25" dirty="0">
              <a:solidFill>
                <a:srgbClr val="035C67"/>
              </a:solidFill>
              <a:latin typeface="NB Akademie Black" panose="02000A00040401020004" pitchFamily="2" charset="0"/>
              <a:cs typeface="NB Akademie"/>
            </a:endParaRPr>
          </a:p>
          <a:p>
            <a:pPr marL="12700" algn="ctr">
              <a:lnSpc>
                <a:spcPts val="2000"/>
              </a:lnSpc>
            </a:pPr>
            <a:r>
              <a:rPr lang="en-US" dirty="0">
                <a:solidFill>
                  <a:srgbClr val="035C67"/>
                </a:solidFill>
                <a:latin typeface="NB Akademie Medium" panose="02000603040501020004" pitchFamily="2" charset="0"/>
                <a:cs typeface="NB Akademie"/>
              </a:rPr>
              <a:t>AVERAGE</a:t>
            </a:r>
          </a:p>
          <a:p>
            <a:pPr marL="12700" algn="ctr">
              <a:lnSpc>
                <a:spcPts val="2000"/>
              </a:lnSpc>
            </a:pPr>
            <a:r>
              <a:rPr lang="en-US" dirty="0">
                <a:solidFill>
                  <a:srgbClr val="035C67"/>
                </a:solidFill>
                <a:latin typeface="NB Akademie Medium" panose="02000603040501020004" pitchFamily="2" charset="0"/>
                <a:cs typeface="NB Akademie"/>
              </a:rPr>
              <a:t>SAVINGS</a:t>
            </a:r>
            <a:endParaRPr sz="3600" dirty="0">
              <a:solidFill>
                <a:srgbClr val="035C67"/>
              </a:solidFill>
              <a:latin typeface="NB Akademie Medium" panose="02000603040501020004" pitchFamily="2" charset="0"/>
              <a:cs typeface="NB Akademie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19EBB2D-8B38-BEBF-A9A3-AF091B80049D}"/>
              </a:ext>
            </a:extLst>
          </p:cNvPr>
          <p:cNvSpPr txBox="1"/>
          <p:nvPr/>
        </p:nvSpPr>
        <p:spPr>
          <a:xfrm>
            <a:off x="381000" y="6781800"/>
            <a:ext cx="7035713" cy="1273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4150" marR="358775" lvl="0" indent="-171450" algn="l" defTabSz="914400" eaLnBrk="1" fontAlgn="auto" latinLnBrk="0" hangingPunct="1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008F83"/>
              </a:buClr>
              <a:buSzTx/>
              <a:buFont typeface="Arial" panose="020B0604020202020204" pitchFamily="34" charset="0"/>
              <a:buChar char="+"/>
              <a:tabLst/>
              <a:defRPr/>
            </a:pPr>
            <a:r>
              <a:rPr kumimoji="0" lang="en-US" sz="1050" b="0" i="0" u="none" strike="noStrike" kern="0" cap="none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Uses your current catalog data, not a retrospective look-back, to instantly find better prices.</a:t>
            </a:r>
          </a:p>
          <a:p>
            <a:pPr marL="184150" marR="358775" lvl="0" indent="-171450" algn="l" defTabSz="914400" eaLnBrk="1" fontAlgn="auto" latinLnBrk="0" hangingPunct="1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008F83"/>
              </a:buClr>
              <a:buSzTx/>
              <a:buFont typeface="Arial" panose="020B0604020202020204" pitchFamily="34" charset="0"/>
              <a:buChar char="+"/>
              <a:tabLst/>
              <a:defRPr/>
            </a:pPr>
            <a:r>
              <a:rPr kumimoji="0" lang="en-US" sz="1050" b="0" i="0" u="none" strike="noStrike" kern="0" cap="none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Transparent reporting, including missed opportunities and order log showing every step taken for savings.</a:t>
            </a:r>
          </a:p>
          <a:p>
            <a:pPr marL="184150" marR="358775" lvl="0" indent="-171450" algn="l" defTabSz="914400" eaLnBrk="1" fontAlgn="auto" latinLnBrk="0" hangingPunct="1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008F83"/>
              </a:buClr>
              <a:buSzTx/>
              <a:buFont typeface="Arial" panose="020B0604020202020204" pitchFamily="34" charset="0"/>
              <a:buChar char="+"/>
              <a:tabLst/>
              <a:defRPr/>
            </a:pPr>
            <a:r>
              <a:rPr kumimoji="0" lang="en-US" sz="1050" b="0" i="0" u="none" strike="noStrike" kern="0" cap="none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Buyer controls what is updated with formularies built into the process.</a:t>
            </a:r>
          </a:p>
          <a:p>
            <a:pPr marL="184150" marR="358775" lvl="0" indent="-171450" algn="l" defTabSz="914400" eaLnBrk="1" fontAlgn="auto" latinLnBrk="0" hangingPunct="1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008F83"/>
              </a:buClr>
              <a:buSzTx/>
              <a:buFont typeface="Arial" panose="020B0604020202020204" pitchFamily="34" charset="0"/>
              <a:buChar char="+"/>
              <a:tabLst/>
              <a:defRPr/>
            </a:pPr>
            <a:r>
              <a:rPr kumimoji="0" lang="en-US" sz="1050" b="0" i="0" u="none" strike="noStrike" kern="0" cap="none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Patented technology on a HITRUST</a:t>
            </a:r>
            <a:r>
              <a:rPr kumimoji="0" lang="en-US" sz="1050" b="0" i="0" u="none" strike="noStrike" kern="0" cap="none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®</a:t>
            </a:r>
            <a:r>
              <a:rPr kumimoji="0" lang="en-US" sz="1050" b="0" i="0" u="none" strike="noStrike" kern="0" cap="none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 certified platform.</a:t>
            </a:r>
          </a:p>
          <a:p>
            <a:pPr marL="184150" marR="358775" lvl="0" indent="-171450" algn="l" defTabSz="914400" eaLnBrk="1" fontAlgn="auto" latinLnBrk="0" hangingPunct="1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008F83"/>
              </a:buClr>
              <a:buSzTx/>
              <a:buFont typeface="Arial" panose="020B0604020202020204" pitchFamily="34" charset="0"/>
              <a:buChar char="+"/>
              <a:tabLst/>
              <a:defRPr/>
            </a:pPr>
            <a:r>
              <a:rPr kumimoji="0" lang="en-US" sz="1050" b="0" i="0" u="none" strike="noStrike" kern="0" cap="none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B Akademie"/>
                <a:cs typeface="NB Akademie"/>
              </a:rPr>
              <a:t>Trusted and experienced account management and support teams.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190A93E8-AAFA-1FA4-A340-2B4DA3D02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2590" y="4981097"/>
            <a:ext cx="575311" cy="575311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163E08E5-3233-02D9-8B23-3328CE7ABA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35550" y="4981097"/>
            <a:ext cx="579502" cy="579502"/>
          </a:xfrm>
          <a:prstGeom prst="rect">
            <a:avLst/>
          </a:prstGeom>
        </p:spPr>
      </p:pic>
      <p:pic>
        <p:nvPicPr>
          <p:cNvPr id="88" name="Graphic 87">
            <a:extLst>
              <a:ext uri="{FF2B5EF4-FFF2-40B4-BE49-F238E27FC236}">
                <a16:creationId xmlns:a16="http://schemas.microsoft.com/office/drawing/2014/main" id="{D97982B0-E4DB-D14E-7A2F-B695D057A8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79648" y="4981097"/>
            <a:ext cx="655702" cy="655702"/>
          </a:xfrm>
          <a:prstGeom prst="rect">
            <a:avLst/>
          </a:prstGeom>
        </p:spPr>
      </p:pic>
      <p:sp>
        <p:nvSpPr>
          <p:cNvPr id="95" name="object 16">
            <a:extLst>
              <a:ext uri="{FF2B5EF4-FFF2-40B4-BE49-F238E27FC236}">
                <a16:creationId xmlns:a16="http://schemas.microsoft.com/office/drawing/2014/main" id="{1ED44C17-899E-81BF-102E-9945FBBF3815}"/>
              </a:ext>
            </a:extLst>
          </p:cNvPr>
          <p:cNvSpPr/>
          <p:nvPr/>
        </p:nvSpPr>
        <p:spPr>
          <a:xfrm>
            <a:off x="533400" y="8451791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79">
                <a:moveTo>
                  <a:pt x="182740" y="69850"/>
                </a:moveTo>
                <a:lnTo>
                  <a:pt x="112560" y="69850"/>
                </a:lnTo>
                <a:lnTo>
                  <a:pt x="112560" y="0"/>
                </a:lnTo>
                <a:lnTo>
                  <a:pt x="70180" y="0"/>
                </a:lnTo>
                <a:lnTo>
                  <a:pt x="70180" y="69850"/>
                </a:lnTo>
                <a:lnTo>
                  <a:pt x="0" y="69850"/>
                </a:lnTo>
                <a:lnTo>
                  <a:pt x="0" y="113030"/>
                </a:lnTo>
                <a:lnTo>
                  <a:pt x="70180" y="113030"/>
                </a:lnTo>
                <a:lnTo>
                  <a:pt x="70180" y="182880"/>
                </a:lnTo>
                <a:lnTo>
                  <a:pt x="112560" y="182880"/>
                </a:lnTo>
                <a:lnTo>
                  <a:pt x="112560" y="113030"/>
                </a:lnTo>
                <a:lnTo>
                  <a:pt x="182740" y="113030"/>
                </a:lnTo>
                <a:lnTo>
                  <a:pt x="182740" y="69850"/>
                </a:lnTo>
                <a:close/>
              </a:path>
            </a:pathLst>
          </a:custGeom>
          <a:solidFill>
            <a:srgbClr val="008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41AA448-F76D-13E8-470E-E23276E1E77B}"/>
              </a:ext>
            </a:extLst>
          </p:cNvPr>
          <p:cNvSpPr txBox="1"/>
          <p:nvPr/>
        </p:nvSpPr>
        <p:spPr>
          <a:xfrm>
            <a:off x="5722754" y="8153400"/>
            <a:ext cx="1668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35C67"/>
                </a:solidFill>
              </a:rPr>
              <a:t>the future of high-performing healthcare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327388" y="9149087"/>
            <a:ext cx="956310" cy="302895"/>
          </a:xfrm>
          <a:custGeom>
            <a:avLst/>
            <a:gdLst/>
            <a:ahLst/>
            <a:cxnLst/>
            <a:rect l="l" t="t" r="r" b="b"/>
            <a:pathLst>
              <a:path w="956309" h="302895">
                <a:moveTo>
                  <a:pt x="427062" y="61582"/>
                </a:moveTo>
                <a:lnTo>
                  <a:pt x="422097" y="61582"/>
                </a:lnTo>
                <a:lnTo>
                  <a:pt x="413410" y="65747"/>
                </a:lnTo>
                <a:lnTo>
                  <a:pt x="413410" y="244182"/>
                </a:lnTo>
                <a:lnTo>
                  <a:pt x="420192" y="247446"/>
                </a:lnTo>
                <a:lnTo>
                  <a:pt x="422389" y="247904"/>
                </a:lnTo>
                <a:lnTo>
                  <a:pt x="426783" y="247904"/>
                </a:lnTo>
                <a:lnTo>
                  <a:pt x="428980" y="247446"/>
                </a:lnTo>
                <a:lnTo>
                  <a:pt x="435762" y="244182"/>
                </a:lnTo>
                <a:lnTo>
                  <a:pt x="435762" y="122504"/>
                </a:lnTo>
                <a:lnTo>
                  <a:pt x="447268" y="100001"/>
                </a:lnTo>
                <a:lnTo>
                  <a:pt x="458898" y="87285"/>
                </a:lnTo>
                <a:lnTo>
                  <a:pt x="469923" y="81643"/>
                </a:lnTo>
                <a:lnTo>
                  <a:pt x="479615" y="80365"/>
                </a:lnTo>
                <a:lnTo>
                  <a:pt x="515595" y="80365"/>
                </a:lnTo>
                <a:lnTo>
                  <a:pt x="516318" y="79159"/>
                </a:lnTo>
                <a:lnTo>
                  <a:pt x="435762" y="79159"/>
                </a:lnTo>
                <a:lnTo>
                  <a:pt x="435762" y="65747"/>
                </a:lnTo>
                <a:lnTo>
                  <a:pt x="427062" y="61582"/>
                </a:lnTo>
                <a:close/>
              </a:path>
              <a:path w="956309" h="302895">
                <a:moveTo>
                  <a:pt x="515595" y="80365"/>
                </a:moveTo>
                <a:lnTo>
                  <a:pt x="488568" y="80365"/>
                </a:lnTo>
                <a:lnTo>
                  <a:pt x="494931" y="81826"/>
                </a:lnTo>
                <a:lnTo>
                  <a:pt x="505053" y="87642"/>
                </a:lnTo>
                <a:lnTo>
                  <a:pt x="513714" y="83502"/>
                </a:lnTo>
                <a:lnTo>
                  <a:pt x="515595" y="80365"/>
                </a:lnTo>
                <a:close/>
              </a:path>
              <a:path w="956309" h="302895">
                <a:moveTo>
                  <a:pt x="481291" y="58991"/>
                </a:moveTo>
                <a:lnTo>
                  <a:pt x="468089" y="60240"/>
                </a:lnTo>
                <a:lnTo>
                  <a:pt x="456122" y="64003"/>
                </a:lnTo>
                <a:lnTo>
                  <a:pt x="445357" y="70301"/>
                </a:lnTo>
                <a:lnTo>
                  <a:pt x="435762" y="79159"/>
                </a:lnTo>
                <a:lnTo>
                  <a:pt x="516318" y="79159"/>
                </a:lnTo>
                <a:lnTo>
                  <a:pt x="516394" y="79032"/>
                </a:lnTo>
                <a:lnTo>
                  <a:pt x="518227" y="70301"/>
                </a:lnTo>
                <a:lnTo>
                  <a:pt x="518325" y="69837"/>
                </a:lnTo>
                <a:lnTo>
                  <a:pt x="513219" y="66725"/>
                </a:lnTo>
                <a:lnTo>
                  <a:pt x="509057" y="64536"/>
                </a:lnTo>
                <a:lnTo>
                  <a:pt x="502327" y="61987"/>
                </a:lnTo>
                <a:lnTo>
                  <a:pt x="493061" y="59873"/>
                </a:lnTo>
                <a:lnTo>
                  <a:pt x="481291" y="58991"/>
                </a:lnTo>
                <a:close/>
              </a:path>
              <a:path w="956309" h="302895">
                <a:moveTo>
                  <a:pt x="288035" y="59220"/>
                </a:moveTo>
                <a:lnTo>
                  <a:pt x="280365" y="59220"/>
                </a:lnTo>
                <a:lnTo>
                  <a:pt x="252392" y="65279"/>
                </a:lnTo>
                <a:lnTo>
                  <a:pt x="252722" y="65279"/>
                </a:lnTo>
                <a:lnTo>
                  <a:pt x="232179" y="79943"/>
                </a:lnTo>
                <a:lnTo>
                  <a:pt x="211416" y="135699"/>
                </a:lnTo>
                <a:lnTo>
                  <a:pt x="210604" y="147332"/>
                </a:lnTo>
                <a:lnTo>
                  <a:pt x="210616" y="160032"/>
                </a:lnTo>
                <a:lnTo>
                  <a:pt x="216168" y="199667"/>
                </a:lnTo>
                <a:lnTo>
                  <a:pt x="230392" y="228095"/>
                </a:lnTo>
                <a:lnTo>
                  <a:pt x="253267" y="245221"/>
                </a:lnTo>
                <a:lnTo>
                  <a:pt x="284746" y="250952"/>
                </a:lnTo>
                <a:lnTo>
                  <a:pt x="309139" y="248289"/>
                </a:lnTo>
                <a:lnTo>
                  <a:pt x="326829" y="242377"/>
                </a:lnTo>
                <a:lnTo>
                  <a:pt x="337740" y="236330"/>
                </a:lnTo>
                <a:lnTo>
                  <a:pt x="341795" y="233260"/>
                </a:lnTo>
                <a:lnTo>
                  <a:pt x="344576" y="230771"/>
                </a:lnTo>
                <a:lnTo>
                  <a:pt x="344576" y="229260"/>
                </a:lnTo>
                <a:lnTo>
                  <a:pt x="285749" y="229260"/>
                </a:lnTo>
                <a:lnTo>
                  <a:pt x="265955" y="226669"/>
                </a:lnTo>
                <a:lnTo>
                  <a:pt x="250383" y="217093"/>
                </a:lnTo>
                <a:lnTo>
                  <a:pt x="250251" y="217093"/>
                </a:lnTo>
                <a:lnTo>
                  <a:pt x="239149" y="197274"/>
                </a:lnTo>
                <a:lnTo>
                  <a:pt x="233630" y="164998"/>
                </a:lnTo>
                <a:lnTo>
                  <a:pt x="233578" y="164693"/>
                </a:lnTo>
                <a:lnTo>
                  <a:pt x="360961" y="164693"/>
                </a:lnTo>
                <a:lnTo>
                  <a:pt x="361022" y="154965"/>
                </a:lnTo>
                <a:lnTo>
                  <a:pt x="359721" y="143002"/>
                </a:lnTo>
                <a:lnTo>
                  <a:pt x="233552" y="143002"/>
                </a:lnTo>
                <a:lnTo>
                  <a:pt x="238461" y="115814"/>
                </a:lnTo>
                <a:lnTo>
                  <a:pt x="248934" y="96331"/>
                </a:lnTo>
                <a:lnTo>
                  <a:pt x="264933" y="84603"/>
                </a:lnTo>
                <a:lnTo>
                  <a:pt x="286423" y="80683"/>
                </a:lnTo>
                <a:lnTo>
                  <a:pt x="339432" y="80683"/>
                </a:lnTo>
                <a:lnTo>
                  <a:pt x="319628" y="65279"/>
                </a:lnTo>
                <a:lnTo>
                  <a:pt x="288035" y="59220"/>
                </a:lnTo>
                <a:close/>
              </a:path>
              <a:path w="956309" h="302895">
                <a:moveTo>
                  <a:pt x="330314" y="214528"/>
                </a:moveTo>
                <a:lnTo>
                  <a:pt x="285749" y="229260"/>
                </a:lnTo>
                <a:lnTo>
                  <a:pt x="344576" y="229260"/>
                </a:lnTo>
                <a:lnTo>
                  <a:pt x="344576" y="221488"/>
                </a:lnTo>
                <a:lnTo>
                  <a:pt x="340220" y="216408"/>
                </a:lnTo>
                <a:lnTo>
                  <a:pt x="330314" y="214528"/>
                </a:lnTo>
                <a:close/>
              </a:path>
              <a:path w="956309" h="302895">
                <a:moveTo>
                  <a:pt x="360961" y="164693"/>
                </a:moveTo>
                <a:lnTo>
                  <a:pt x="356996" y="164693"/>
                </a:lnTo>
                <a:lnTo>
                  <a:pt x="360959" y="164998"/>
                </a:lnTo>
                <a:lnTo>
                  <a:pt x="360961" y="164693"/>
                </a:lnTo>
                <a:close/>
              </a:path>
              <a:path w="956309" h="302895">
                <a:moveTo>
                  <a:pt x="339432" y="80683"/>
                </a:moveTo>
                <a:lnTo>
                  <a:pt x="286423" y="80683"/>
                </a:lnTo>
                <a:lnTo>
                  <a:pt x="295487" y="81252"/>
                </a:lnTo>
                <a:lnTo>
                  <a:pt x="303533" y="82856"/>
                </a:lnTo>
                <a:lnTo>
                  <a:pt x="335767" y="122579"/>
                </a:lnTo>
                <a:lnTo>
                  <a:pt x="338254" y="143002"/>
                </a:lnTo>
                <a:lnTo>
                  <a:pt x="359721" y="143002"/>
                </a:lnTo>
                <a:lnTo>
                  <a:pt x="356463" y="113066"/>
                </a:lnTo>
                <a:lnTo>
                  <a:pt x="342706" y="83229"/>
                </a:lnTo>
                <a:lnTo>
                  <a:pt x="339432" y="80683"/>
                </a:lnTo>
                <a:close/>
              </a:path>
              <a:path w="956309" h="302895">
                <a:moveTo>
                  <a:pt x="16802" y="0"/>
                </a:moveTo>
                <a:lnTo>
                  <a:pt x="10947" y="0"/>
                </a:lnTo>
                <a:lnTo>
                  <a:pt x="8775" y="393"/>
                </a:lnTo>
                <a:lnTo>
                  <a:pt x="0" y="4584"/>
                </a:lnTo>
                <a:lnTo>
                  <a:pt x="94500" y="249174"/>
                </a:lnTo>
                <a:lnTo>
                  <a:pt x="104655" y="249174"/>
                </a:lnTo>
                <a:lnTo>
                  <a:pt x="107353" y="247904"/>
                </a:lnTo>
                <a:lnTo>
                  <a:pt x="109943" y="243408"/>
                </a:lnTo>
                <a:lnTo>
                  <a:pt x="125100" y="204089"/>
                </a:lnTo>
                <a:lnTo>
                  <a:pt x="101104" y="204089"/>
                </a:lnTo>
                <a:lnTo>
                  <a:pt x="23469" y="3022"/>
                </a:lnTo>
                <a:lnTo>
                  <a:pt x="19380" y="1066"/>
                </a:lnTo>
                <a:lnTo>
                  <a:pt x="16802" y="0"/>
                </a:lnTo>
                <a:close/>
              </a:path>
              <a:path w="956309" h="302895">
                <a:moveTo>
                  <a:pt x="197357" y="0"/>
                </a:moveTo>
                <a:lnTo>
                  <a:pt x="183540" y="0"/>
                </a:lnTo>
                <a:lnTo>
                  <a:pt x="180720" y="1701"/>
                </a:lnTo>
                <a:lnTo>
                  <a:pt x="177876" y="4432"/>
                </a:lnTo>
                <a:lnTo>
                  <a:pt x="101104" y="204089"/>
                </a:lnTo>
                <a:lnTo>
                  <a:pt x="125100" y="204089"/>
                </a:lnTo>
                <a:lnTo>
                  <a:pt x="199694" y="10579"/>
                </a:lnTo>
                <a:lnTo>
                  <a:pt x="199694" y="5930"/>
                </a:lnTo>
                <a:lnTo>
                  <a:pt x="197357" y="0"/>
                </a:lnTo>
                <a:close/>
              </a:path>
              <a:path w="956309" h="302895">
                <a:moveTo>
                  <a:pt x="580504" y="7048"/>
                </a:moveTo>
                <a:lnTo>
                  <a:pt x="569861" y="7048"/>
                </a:lnTo>
                <a:lnTo>
                  <a:pt x="566229" y="9105"/>
                </a:lnTo>
                <a:lnTo>
                  <a:pt x="561301" y="12242"/>
                </a:lnTo>
                <a:lnTo>
                  <a:pt x="561301" y="27698"/>
                </a:lnTo>
                <a:lnTo>
                  <a:pt x="566229" y="30848"/>
                </a:lnTo>
                <a:lnTo>
                  <a:pt x="569861" y="32905"/>
                </a:lnTo>
                <a:lnTo>
                  <a:pt x="580504" y="32905"/>
                </a:lnTo>
                <a:lnTo>
                  <a:pt x="584085" y="30505"/>
                </a:lnTo>
                <a:lnTo>
                  <a:pt x="588352" y="27241"/>
                </a:lnTo>
                <a:lnTo>
                  <a:pt x="588352" y="12712"/>
                </a:lnTo>
                <a:lnTo>
                  <a:pt x="584085" y="9436"/>
                </a:lnTo>
                <a:lnTo>
                  <a:pt x="580504" y="7048"/>
                </a:lnTo>
                <a:close/>
              </a:path>
              <a:path w="956309" h="302895">
                <a:moveTo>
                  <a:pt x="803071" y="62204"/>
                </a:moveTo>
                <a:lnTo>
                  <a:pt x="794194" y="62204"/>
                </a:lnTo>
                <a:lnTo>
                  <a:pt x="792153" y="63639"/>
                </a:lnTo>
                <a:lnTo>
                  <a:pt x="791320" y="64249"/>
                </a:lnTo>
                <a:lnTo>
                  <a:pt x="785977" y="69392"/>
                </a:lnTo>
                <a:lnTo>
                  <a:pt x="864323" y="213715"/>
                </a:lnTo>
                <a:lnTo>
                  <a:pt x="828052" y="290512"/>
                </a:lnTo>
                <a:lnTo>
                  <a:pt x="828636" y="294614"/>
                </a:lnTo>
                <a:lnTo>
                  <a:pt x="831773" y="298437"/>
                </a:lnTo>
                <a:lnTo>
                  <a:pt x="839318" y="302602"/>
                </a:lnTo>
                <a:lnTo>
                  <a:pt x="845388" y="302602"/>
                </a:lnTo>
                <a:lnTo>
                  <a:pt x="848156" y="301625"/>
                </a:lnTo>
                <a:lnTo>
                  <a:pt x="877404" y="238709"/>
                </a:lnTo>
                <a:lnTo>
                  <a:pt x="899911" y="189725"/>
                </a:lnTo>
                <a:lnTo>
                  <a:pt x="875664" y="189725"/>
                </a:lnTo>
                <a:lnTo>
                  <a:pt x="808901" y="65646"/>
                </a:lnTo>
                <a:lnTo>
                  <a:pt x="805764" y="63639"/>
                </a:lnTo>
                <a:lnTo>
                  <a:pt x="803071" y="62204"/>
                </a:lnTo>
                <a:close/>
              </a:path>
              <a:path w="956309" h="302895">
                <a:moveTo>
                  <a:pt x="946327" y="62204"/>
                </a:moveTo>
                <a:lnTo>
                  <a:pt x="937488" y="62204"/>
                </a:lnTo>
                <a:lnTo>
                  <a:pt x="935434" y="63639"/>
                </a:lnTo>
                <a:lnTo>
                  <a:pt x="934600" y="64249"/>
                </a:lnTo>
                <a:lnTo>
                  <a:pt x="932129" y="66598"/>
                </a:lnTo>
                <a:lnTo>
                  <a:pt x="883284" y="173583"/>
                </a:lnTo>
                <a:lnTo>
                  <a:pt x="875664" y="189725"/>
                </a:lnTo>
                <a:lnTo>
                  <a:pt x="899911" y="189725"/>
                </a:lnTo>
                <a:lnTo>
                  <a:pt x="955852" y="67970"/>
                </a:lnTo>
                <a:lnTo>
                  <a:pt x="949027" y="63639"/>
                </a:lnTo>
                <a:lnTo>
                  <a:pt x="946327" y="62204"/>
                </a:lnTo>
                <a:close/>
              </a:path>
              <a:path w="956309" h="302895">
                <a:moveTo>
                  <a:pt x="581558" y="62204"/>
                </a:moveTo>
                <a:lnTo>
                  <a:pt x="568109" y="62204"/>
                </a:lnTo>
                <a:lnTo>
                  <a:pt x="565429" y="65900"/>
                </a:lnTo>
                <a:lnTo>
                  <a:pt x="563651" y="69278"/>
                </a:lnTo>
                <a:lnTo>
                  <a:pt x="563651" y="240665"/>
                </a:lnTo>
                <a:lnTo>
                  <a:pt x="565429" y="244043"/>
                </a:lnTo>
                <a:lnTo>
                  <a:pt x="568109" y="247738"/>
                </a:lnTo>
                <a:lnTo>
                  <a:pt x="581558" y="247738"/>
                </a:lnTo>
                <a:lnTo>
                  <a:pt x="584238" y="244043"/>
                </a:lnTo>
                <a:lnTo>
                  <a:pt x="586016" y="240665"/>
                </a:lnTo>
                <a:lnTo>
                  <a:pt x="586016" y="69278"/>
                </a:lnTo>
                <a:lnTo>
                  <a:pt x="584238" y="65900"/>
                </a:lnTo>
                <a:lnTo>
                  <a:pt x="581558" y="62204"/>
                </a:lnTo>
                <a:close/>
              </a:path>
              <a:path w="956309" h="302895">
                <a:moveTo>
                  <a:pt x="690270" y="83566"/>
                </a:moveTo>
                <a:lnTo>
                  <a:pt x="667905" y="83566"/>
                </a:lnTo>
                <a:lnTo>
                  <a:pt x="667905" y="185750"/>
                </a:lnTo>
                <a:lnTo>
                  <a:pt x="676913" y="230443"/>
                </a:lnTo>
                <a:lnTo>
                  <a:pt x="721029" y="250952"/>
                </a:lnTo>
                <a:lnTo>
                  <a:pt x="731494" y="250952"/>
                </a:lnTo>
                <a:lnTo>
                  <a:pt x="738898" y="250063"/>
                </a:lnTo>
                <a:lnTo>
                  <a:pt x="750544" y="246583"/>
                </a:lnTo>
                <a:lnTo>
                  <a:pt x="752678" y="238455"/>
                </a:lnTo>
                <a:lnTo>
                  <a:pt x="751941" y="234391"/>
                </a:lnTo>
                <a:lnTo>
                  <a:pt x="748547" y="229577"/>
                </a:lnTo>
                <a:lnTo>
                  <a:pt x="721029" y="229577"/>
                </a:lnTo>
                <a:lnTo>
                  <a:pt x="707431" y="227971"/>
                </a:lnTo>
                <a:lnTo>
                  <a:pt x="697834" y="221641"/>
                </a:lnTo>
                <a:lnTo>
                  <a:pt x="692145" y="208323"/>
                </a:lnTo>
                <a:lnTo>
                  <a:pt x="690270" y="185750"/>
                </a:lnTo>
                <a:lnTo>
                  <a:pt x="690270" y="83566"/>
                </a:lnTo>
                <a:close/>
              </a:path>
              <a:path w="956309" h="302895">
                <a:moveTo>
                  <a:pt x="746442" y="226593"/>
                </a:moveTo>
                <a:lnTo>
                  <a:pt x="732485" y="229577"/>
                </a:lnTo>
                <a:lnTo>
                  <a:pt x="748547" y="229577"/>
                </a:lnTo>
                <a:lnTo>
                  <a:pt x="746442" y="226593"/>
                </a:lnTo>
                <a:close/>
              </a:path>
              <a:path w="956309" h="302895">
                <a:moveTo>
                  <a:pt x="742124" y="62204"/>
                </a:moveTo>
                <a:lnTo>
                  <a:pt x="646290" y="62204"/>
                </a:lnTo>
                <a:lnTo>
                  <a:pt x="640067" y="64427"/>
                </a:lnTo>
                <a:lnTo>
                  <a:pt x="640067" y="76352"/>
                </a:lnTo>
                <a:lnTo>
                  <a:pt x="641578" y="78892"/>
                </a:lnTo>
                <a:lnTo>
                  <a:pt x="644855" y="83566"/>
                </a:lnTo>
                <a:lnTo>
                  <a:pt x="742124" y="83566"/>
                </a:lnTo>
                <a:lnTo>
                  <a:pt x="745693" y="80175"/>
                </a:lnTo>
                <a:lnTo>
                  <a:pt x="747991" y="77495"/>
                </a:lnTo>
                <a:lnTo>
                  <a:pt x="747991" y="68275"/>
                </a:lnTo>
                <a:lnTo>
                  <a:pt x="745693" y="65595"/>
                </a:lnTo>
                <a:lnTo>
                  <a:pt x="742124" y="62204"/>
                </a:lnTo>
                <a:close/>
              </a:path>
              <a:path w="956309" h="302895">
                <a:moveTo>
                  <a:pt x="690270" y="26606"/>
                </a:moveTo>
                <a:lnTo>
                  <a:pt x="674065" y="26606"/>
                </a:lnTo>
                <a:lnTo>
                  <a:pt x="670598" y="30365"/>
                </a:lnTo>
                <a:lnTo>
                  <a:pt x="667905" y="34620"/>
                </a:lnTo>
                <a:lnTo>
                  <a:pt x="667905" y="62204"/>
                </a:lnTo>
                <a:lnTo>
                  <a:pt x="690270" y="62204"/>
                </a:lnTo>
                <a:lnTo>
                  <a:pt x="690270" y="26606"/>
                </a:lnTo>
                <a:close/>
              </a:path>
            </a:pathLst>
          </a:custGeom>
          <a:solidFill>
            <a:srgbClr val="025B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42929" y="9500572"/>
            <a:ext cx="908685" cy="100965"/>
          </a:xfrm>
          <a:custGeom>
            <a:avLst/>
            <a:gdLst/>
            <a:ahLst/>
            <a:cxnLst/>
            <a:rect l="l" t="t" r="r" b="b"/>
            <a:pathLst>
              <a:path w="908684" h="100965">
                <a:moveTo>
                  <a:pt x="734745" y="1244"/>
                </a:moveTo>
                <a:lnTo>
                  <a:pt x="731380" y="1244"/>
                </a:lnTo>
                <a:lnTo>
                  <a:pt x="730108" y="1930"/>
                </a:lnTo>
                <a:lnTo>
                  <a:pt x="728450" y="3009"/>
                </a:lnTo>
                <a:lnTo>
                  <a:pt x="727735" y="4305"/>
                </a:lnTo>
                <a:lnTo>
                  <a:pt x="727836" y="96532"/>
                </a:lnTo>
                <a:lnTo>
                  <a:pt x="728484" y="97675"/>
                </a:lnTo>
                <a:lnTo>
                  <a:pt x="730161" y="98729"/>
                </a:lnTo>
                <a:lnTo>
                  <a:pt x="731380" y="99377"/>
                </a:lnTo>
                <a:lnTo>
                  <a:pt x="734440" y="99377"/>
                </a:lnTo>
                <a:lnTo>
                  <a:pt x="735609" y="98894"/>
                </a:lnTo>
                <a:lnTo>
                  <a:pt x="737527" y="97980"/>
                </a:lnTo>
                <a:lnTo>
                  <a:pt x="738466" y="96532"/>
                </a:lnTo>
                <a:lnTo>
                  <a:pt x="738466" y="23469"/>
                </a:lnTo>
                <a:lnTo>
                  <a:pt x="751012" y="23469"/>
                </a:lnTo>
                <a:lnTo>
                  <a:pt x="737615" y="3200"/>
                </a:lnTo>
                <a:lnTo>
                  <a:pt x="737465" y="3009"/>
                </a:lnTo>
                <a:lnTo>
                  <a:pt x="736363" y="1930"/>
                </a:lnTo>
                <a:lnTo>
                  <a:pt x="736595" y="1930"/>
                </a:lnTo>
                <a:lnTo>
                  <a:pt x="734745" y="1244"/>
                </a:lnTo>
                <a:close/>
              </a:path>
              <a:path w="908684" h="100965">
                <a:moveTo>
                  <a:pt x="751012" y="23469"/>
                </a:moveTo>
                <a:lnTo>
                  <a:pt x="738466" y="23469"/>
                </a:lnTo>
                <a:lnTo>
                  <a:pt x="787158" y="97434"/>
                </a:lnTo>
                <a:lnTo>
                  <a:pt x="787361" y="97675"/>
                </a:lnTo>
                <a:lnTo>
                  <a:pt x="788174" y="98463"/>
                </a:lnTo>
                <a:lnTo>
                  <a:pt x="789470" y="99377"/>
                </a:lnTo>
                <a:lnTo>
                  <a:pt x="793432" y="99377"/>
                </a:lnTo>
                <a:lnTo>
                  <a:pt x="797026" y="76873"/>
                </a:lnTo>
                <a:lnTo>
                  <a:pt x="786307" y="76873"/>
                </a:lnTo>
                <a:lnTo>
                  <a:pt x="751012" y="23469"/>
                </a:lnTo>
                <a:close/>
              </a:path>
              <a:path w="908684" h="100965">
                <a:moveTo>
                  <a:pt x="793445" y="1244"/>
                </a:moveTo>
                <a:lnTo>
                  <a:pt x="789457" y="1244"/>
                </a:lnTo>
                <a:lnTo>
                  <a:pt x="788149" y="2184"/>
                </a:lnTo>
                <a:lnTo>
                  <a:pt x="786752" y="3530"/>
                </a:lnTo>
                <a:lnTo>
                  <a:pt x="786425" y="4305"/>
                </a:lnTo>
                <a:lnTo>
                  <a:pt x="786307" y="76873"/>
                </a:lnTo>
                <a:lnTo>
                  <a:pt x="797026" y="76873"/>
                </a:lnTo>
                <a:lnTo>
                  <a:pt x="797026" y="4305"/>
                </a:lnTo>
                <a:lnTo>
                  <a:pt x="796419" y="3200"/>
                </a:lnTo>
                <a:lnTo>
                  <a:pt x="796315" y="3009"/>
                </a:lnTo>
                <a:lnTo>
                  <a:pt x="794677" y="1930"/>
                </a:lnTo>
                <a:lnTo>
                  <a:pt x="793445" y="1244"/>
                </a:lnTo>
                <a:close/>
              </a:path>
              <a:path w="908684" h="100965">
                <a:moveTo>
                  <a:pt x="240068" y="1244"/>
                </a:moveTo>
                <a:lnTo>
                  <a:pt x="234962" y="1244"/>
                </a:lnTo>
                <a:lnTo>
                  <a:pt x="233730" y="1905"/>
                </a:lnTo>
                <a:lnTo>
                  <a:pt x="232054" y="2971"/>
                </a:lnTo>
                <a:lnTo>
                  <a:pt x="231317" y="4279"/>
                </a:lnTo>
                <a:lnTo>
                  <a:pt x="231317" y="97510"/>
                </a:lnTo>
                <a:lnTo>
                  <a:pt x="233286" y="99377"/>
                </a:lnTo>
                <a:lnTo>
                  <a:pt x="283298" y="99377"/>
                </a:lnTo>
                <a:lnTo>
                  <a:pt x="284530" y="98831"/>
                </a:lnTo>
                <a:lnTo>
                  <a:pt x="286664" y="96405"/>
                </a:lnTo>
                <a:lnTo>
                  <a:pt x="287312" y="93789"/>
                </a:lnTo>
                <a:lnTo>
                  <a:pt x="285051" y="89954"/>
                </a:lnTo>
                <a:lnTo>
                  <a:pt x="283590" y="89128"/>
                </a:lnTo>
                <a:lnTo>
                  <a:pt x="242036" y="89128"/>
                </a:lnTo>
                <a:lnTo>
                  <a:pt x="242036" y="5067"/>
                </a:lnTo>
                <a:lnTo>
                  <a:pt x="241896" y="4470"/>
                </a:lnTo>
                <a:lnTo>
                  <a:pt x="241325" y="3289"/>
                </a:lnTo>
                <a:lnTo>
                  <a:pt x="240068" y="1244"/>
                </a:lnTo>
                <a:close/>
              </a:path>
              <a:path w="908684" h="100965">
                <a:moveTo>
                  <a:pt x="5245" y="85674"/>
                </a:moveTo>
                <a:lnTo>
                  <a:pt x="3289" y="86029"/>
                </a:lnTo>
                <a:lnTo>
                  <a:pt x="825" y="88455"/>
                </a:lnTo>
                <a:lnTo>
                  <a:pt x="0" y="90385"/>
                </a:lnTo>
                <a:lnTo>
                  <a:pt x="0" y="93573"/>
                </a:lnTo>
                <a:lnTo>
                  <a:pt x="29552" y="100622"/>
                </a:lnTo>
                <a:lnTo>
                  <a:pt x="43628" y="98665"/>
                </a:lnTo>
                <a:lnTo>
                  <a:pt x="54387" y="93102"/>
                </a:lnTo>
                <a:lnTo>
                  <a:pt x="56531" y="90385"/>
                </a:lnTo>
                <a:lnTo>
                  <a:pt x="16751" y="90385"/>
                </a:lnTo>
                <a:lnTo>
                  <a:pt x="5245" y="85674"/>
                </a:lnTo>
                <a:close/>
              </a:path>
              <a:path w="908684" h="100965">
                <a:moveTo>
                  <a:pt x="47459" y="0"/>
                </a:moveTo>
                <a:lnTo>
                  <a:pt x="8886" y="7321"/>
                </a:lnTo>
                <a:lnTo>
                  <a:pt x="0" y="27254"/>
                </a:lnTo>
                <a:lnTo>
                  <a:pt x="2961" y="39776"/>
                </a:lnTo>
                <a:lnTo>
                  <a:pt x="7932" y="44996"/>
                </a:lnTo>
                <a:lnTo>
                  <a:pt x="10561" y="47687"/>
                </a:lnTo>
                <a:lnTo>
                  <a:pt x="20540" y="52325"/>
                </a:lnTo>
                <a:lnTo>
                  <a:pt x="20682" y="52325"/>
                </a:lnTo>
                <a:lnTo>
                  <a:pt x="30556" y="54991"/>
                </a:lnTo>
                <a:lnTo>
                  <a:pt x="40478" y="57778"/>
                </a:lnTo>
                <a:lnTo>
                  <a:pt x="47461" y="61142"/>
                </a:lnTo>
                <a:lnTo>
                  <a:pt x="51589" y="65933"/>
                </a:lnTo>
                <a:lnTo>
                  <a:pt x="52946" y="72999"/>
                </a:lnTo>
                <a:lnTo>
                  <a:pt x="50452" y="82097"/>
                </a:lnTo>
                <a:lnTo>
                  <a:pt x="44291" y="87364"/>
                </a:lnTo>
                <a:lnTo>
                  <a:pt x="36444" y="89796"/>
                </a:lnTo>
                <a:lnTo>
                  <a:pt x="28892" y="90385"/>
                </a:lnTo>
                <a:lnTo>
                  <a:pt x="56531" y="90385"/>
                </a:lnTo>
                <a:lnTo>
                  <a:pt x="61260" y="84393"/>
                </a:lnTo>
                <a:lnTo>
                  <a:pt x="63677" y="72999"/>
                </a:lnTo>
                <a:lnTo>
                  <a:pt x="60584" y="60299"/>
                </a:lnTo>
                <a:lnTo>
                  <a:pt x="52858" y="52325"/>
                </a:lnTo>
                <a:lnTo>
                  <a:pt x="42830" y="47687"/>
                </a:lnTo>
                <a:lnTo>
                  <a:pt x="22891" y="42268"/>
                </a:lnTo>
                <a:lnTo>
                  <a:pt x="16011" y="38987"/>
                </a:lnTo>
                <a:lnTo>
                  <a:pt x="12012" y="34275"/>
                </a:lnTo>
                <a:lnTo>
                  <a:pt x="10718" y="27254"/>
                </a:lnTo>
                <a:lnTo>
                  <a:pt x="12193" y="19915"/>
                </a:lnTo>
                <a:lnTo>
                  <a:pt x="16525" y="14544"/>
                </a:lnTo>
                <a:lnTo>
                  <a:pt x="23577" y="11245"/>
                </a:lnTo>
                <a:lnTo>
                  <a:pt x="33210" y="10121"/>
                </a:lnTo>
                <a:lnTo>
                  <a:pt x="60061" y="10121"/>
                </a:lnTo>
                <a:lnTo>
                  <a:pt x="60286" y="9906"/>
                </a:lnTo>
                <a:lnTo>
                  <a:pt x="60286" y="5257"/>
                </a:lnTo>
                <a:lnTo>
                  <a:pt x="59080" y="3657"/>
                </a:lnTo>
                <a:lnTo>
                  <a:pt x="47459" y="0"/>
                </a:lnTo>
                <a:close/>
              </a:path>
              <a:path w="908684" h="100965">
                <a:moveTo>
                  <a:pt x="60061" y="10121"/>
                </a:moveTo>
                <a:lnTo>
                  <a:pt x="44145" y="10121"/>
                </a:lnTo>
                <a:lnTo>
                  <a:pt x="55549" y="13258"/>
                </a:lnTo>
                <a:lnTo>
                  <a:pt x="57213" y="12852"/>
                </a:lnTo>
                <a:lnTo>
                  <a:pt x="60061" y="10121"/>
                </a:lnTo>
                <a:close/>
              </a:path>
              <a:path w="908684" h="100965">
                <a:moveTo>
                  <a:pt x="329780" y="1244"/>
                </a:moveTo>
                <a:lnTo>
                  <a:pt x="325920" y="1244"/>
                </a:lnTo>
                <a:lnTo>
                  <a:pt x="324459" y="1790"/>
                </a:lnTo>
                <a:lnTo>
                  <a:pt x="322668" y="3530"/>
                </a:lnTo>
                <a:lnTo>
                  <a:pt x="322426" y="4089"/>
                </a:lnTo>
                <a:lnTo>
                  <a:pt x="322332" y="4305"/>
                </a:lnTo>
                <a:lnTo>
                  <a:pt x="322233" y="68389"/>
                </a:lnTo>
                <a:lnTo>
                  <a:pt x="324547" y="81741"/>
                </a:lnTo>
                <a:lnTo>
                  <a:pt x="331241" y="91928"/>
                </a:lnTo>
                <a:lnTo>
                  <a:pt x="341821" y="98373"/>
                </a:lnTo>
                <a:lnTo>
                  <a:pt x="355815" y="100622"/>
                </a:lnTo>
                <a:lnTo>
                  <a:pt x="369914" y="98373"/>
                </a:lnTo>
                <a:lnTo>
                  <a:pt x="380574" y="91928"/>
                </a:lnTo>
                <a:lnTo>
                  <a:pt x="381596" y="90385"/>
                </a:lnTo>
                <a:lnTo>
                  <a:pt x="355942" y="90385"/>
                </a:lnTo>
                <a:lnTo>
                  <a:pt x="346089" y="88943"/>
                </a:lnTo>
                <a:lnTo>
                  <a:pt x="338874" y="84707"/>
                </a:lnTo>
                <a:lnTo>
                  <a:pt x="334440" y="77811"/>
                </a:lnTo>
                <a:lnTo>
                  <a:pt x="332930" y="68389"/>
                </a:lnTo>
                <a:lnTo>
                  <a:pt x="332812" y="4305"/>
                </a:lnTo>
                <a:lnTo>
                  <a:pt x="332485" y="3530"/>
                </a:lnTo>
                <a:lnTo>
                  <a:pt x="331088" y="2184"/>
                </a:lnTo>
                <a:lnTo>
                  <a:pt x="329780" y="1244"/>
                </a:lnTo>
                <a:close/>
              </a:path>
              <a:path w="908684" h="100965">
                <a:moveTo>
                  <a:pt x="386067" y="1244"/>
                </a:moveTo>
                <a:lnTo>
                  <a:pt x="383019" y="1244"/>
                </a:lnTo>
                <a:lnTo>
                  <a:pt x="381686" y="1790"/>
                </a:lnTo>
                <a:lnTo>
                  <a:pt x="379895" y="2641"/>
                </a:lnTo>
                <a:lnTo>
                  <a:pt x="378942" y="4089"/>
                </a:lnTo>
                <a:lnTo>
                  <a:pt x="378942" y="68389"/>
                </a:lnTo>
                <a:lnTo>
                  <a:pt x="377434" y="77811"/>
                </a:lnTo>
                <a:lnTo>
                  <a:pt x="373005" y="84707"/>
                </a:lnTo>
                <a:lnTo>
                  <a:pt x="365794" y="88943"/>
                </a:lnTo>
                <a:lnTo>
                  <a:pt x="355942" y="90385"/>
                </a:lnTo>
                <a:lnTo>
                  <a:pt x="381596" y="90385"/>
                </a:lnTo>
                <a:lnTo>
                  <a:pt x="387319" y="81741"/>
                </a:lnTo>
                <a:lnTo>
                  <a:pt x="389651" y="68389"/>
                </a:lnTo>
                <a:lnTo>
                  <a:pt x="389555" y="4089"/>
                </a:lnTo>
                <a:lnTo>
                  <a:pt x="388962" y="3009"/>
                </a:lnTo>
                <a:lnTo>
                  <a:pt x="387311" y="1930"/>
                </a:lnTo>
                <a:lnTo>
                  <a:pt x="386067" y="1244"/>
                </a:lnTo>
                <a:close/>
              </a:path>
              <a:path w="908684" h="100965">
                <a:moveTo>
                  <a:pt x="144310" y="0"/>
                </a:moveTo>
                <a:lnTo>
                  <a:pt x="130952" y="2013"/>
                </a:lnTo>
                <a:lnTo>
                  <a:pt x="118605" y="9561"/>
                </a:lnTo>
                <a:lnTo>
                  <a:pt x="109534" y="24908"/>
                </a:lnTo>
                <a:lnTo>
                  <a:pt x="106006" y="50317"/>
                </a:lnTo>
                <a:lnTo>
                  <a:pt x="109534" y="75718"/>
                </a:lnTo>
                <a:lnTo>
                  <a:pt x="118605" y="91062"/>
                </a:lnTo>
                <a:lnTo>
                  <a:pt x="130952" y="98609"/>
                </a:lnTo>
                <a:lnTo>
                  <a:pt x="144310" y="100622"/>
                </a:lnTo>
                <a:lnTo>
                  <a:pt x="157667" y="98609"/>
                </a:lnTo>
                <a:lnTo>
                  <a:pt x="170014" y="91062"/>
                </a:lnTo>
                <a:lnTo>
                  <a:pt x="170414" y="90385"/>
                </a:lnTo>
                <a:lnTo>
                  <a:pt x="144310" y="90385"/>
                </a:lnTo>
                <a:lnTo>
                  <a:pt x="137122" y="89759"/>
                </a:lnTo>
                <a:lnTo>
                  <a:pt x="127960" y="85377"/>
                </a:lnTo>
                <a:lnTo>
                  <a:pt x="120076" y="73482"/>
                </a:lnTo>
                <a:lnTo>
                  <a:pt x="116725" y="50317"/>
                </a:lnTo>
                <a:lnTo>
                  <a:pt x="120076" y="27152"/>
                </a:lnTo>
                <a:lnTo>
                  <a:pt x="127960" y="15257"/>
                </a:lnTo>
                <a:lnTo>
                  <a:pt x="137122" y="10874"/>
                </a:lnTo>
                <a:lnTo>
                  <a:pt x="144310" y="10248"/>
                </a:lnTo>
                <a:lnTo>
                  <a:pt x="170421" y="10248"/>
                </a:lnTo>
                <a:lnTo>
                  <a:pt x="170014" y="9561"/>
                </a:lnTo>
                <a:lnTo>
                  <a:pt x="157667" y="2013"/>
                </a:lnTo>
                <a:lnTo>
                  <a:pt x="144310" y="0"/>
                </a:lnTo>
                <a:close/>
              </a:path>
              <a:path w="908684" h="100965">
                <a:moveTo>
                  <a:pt x="170421" y="10248"/>
                </a:moveTo>
                <a:lnTo>
                  <a:pt x="144310" y="10248"/>
                </a:lnTo>
                <a:lnTo>
                  <a:pt x="156445" y="12718"/>
                </a:lnTo>
                <a:lnTo>
                  <a:pt x="165053" y="20172"/>
                </a:lnTo>
                <a:lnTo>
                  <a:pt x="170182" y="32682"/>
                </a:lnTo>
                <a:lnTo>
                  <a:pt x="171881" y="50317"/>
                </a:lnTo>
                <a:lnTo>
                  <a:pt x="170182" y="67952"/>
                </a:lnTo>
                <a:lnTo>
                  <a:pt x="165053" y="80462"/>
                </a:lnTo>
                <a:lnTo>
                  <a:pt x="156445" y="87916"/>
                </a:lnTo>
                <a:lnTo>
                  <a:pt x="144310" y="90385"/>
                </a:lnTo>
                <a:lnTo>
                  <a:pt x="170414" y="90385"/>
                </a:lnTo>
                <a:lnTo>
                  <a:pt x="179085" y="75718"/>
                </a:lnTo>
                <a:lnTo>
                  <a:pt x="182613" y="50317"/>
                </a:lnTo>
                <a:lnTo>
                  <a:pt x="179085" y="24908"/>
                </a:lnTo>
                <a:lnTo>
                  <a:pt x="170421" y="10248"/>
                </a:lnTo>
                <a:close/>
              </a:path>
              <a:path w="908684" h="100965">
                <a:moveTo>
                  <a:pt x="640727" y="0"/>
                </a:moveTo>
                <a:lnTo>
                  <a:pt x="627377" y="2013"/>
                </a:lnTo>
                <a:lnTo>
                  <a:pt x="615034" y="9561"/>
                </a:lnTo>
                <a:lnTo>
                  <a:pt x="605964" y="24908"/>
                </a:lnTo>
                <a:lnTo>
                  <a:pt x="602437" y="50317"/>
                </a:lnTo>
                <a:lnTo>
                  <a:pt x="605964" y="75718"/>
                </a:lnTo>
                <a:lnTo>
                  <a:pt x="615034" y="91062"/>
                </a:lnTo>
                <a:lnTo>
                  <a:pt x="627377" y="98609"/>
                </a:lnTo>
                <a:lnTo>
                  <a:pt x="640727" y="100622"/>
                </a:lnTo>
                <a:lnTo>
                  <a:pt x="654084" y="98609"/>
                </a:lnTo>
                <a:lnTo>
                  <a:pt x="666432" y="91062"/>
                </a:lnTo>
                <a:lnTo>
                  <a:pt x="666832" y="90385"/>
                </a:lnTo>
                <a:lnTo>
                  <a:pt x="640727" y="90385"/>
                </a:lnTo>
                <a:lnTo>
                  <a:pt x="633540" y="89759"/>
                </a:lnTo>
                <a:lnTo>
                  <a:pt x="624378" y="85377"/>
                </a:lnTo>
                <a:lnTo>
                  <a:pt x="616494" y="73482"/>
                </a:lnTo>
                <a:lnTo>
                  <a:pt x="613143" y="50317"/>
                </a:lnTo>
                <a:lnTo>
                  <a:pt x="616494" y="27152"/>
                </a:lnTo>
                <a:lnTo>
                  <a:pt x="624378" y="15257"/>
                </a:lnTo>
                <a:lnTo>
                  <a:pt x="633540" y="10874"/>
                </a:lnTo>
                <a:lnTo>
                  <a:pt x="640727" y="10248"/>
                </a:lnTo>
                <a:lnTo>
                  <a:pt x="666838" y="10248"/>
                </a:lnTo>
                <a:lnTo>
                  <a:pt x="666432" y="9561"/>
                </a:lnTo>
                <a:lnTo>
                  <a:pt x="654084" y="2013"/>
                </a:lnTo>
                <a:lnTo>
                  <a:pt x="640727" y="0"/>
                </a:lnTo>
                <a:close/>
              </a:path>
              <a:path w="908684" h="100965">
                <a:moveTo>
                  <a:pt x="666838" y="10248"/>
                </a:moveTo>
                <a:lnTo>
                  <a:pt x="640727" y="10248"/>
                </a:lnTo>
                <a:lnTo>
                  <a:pt x="652863" y="12718"/>
                </a:lnTo>
                <a:lnTo>
                  <a:pt x="661471" y="20172"/>
                </a:lnTo>
                <a:lnTo>
                  <a:pt x="666600" y="32682"/>
                </a:lnTo>
                <a:lnTo>
                  <a:pt x="668299" y="50317"/>
                </a:lnTo>
                <a:lnTo>
                  <a:pt x="666600" y="67952"/>
                </a:lnTo>
                <a:lnTo>
                  <a:pt x="661471" y="80462"/>
                </a:lnTo>
                <a:lnTo>
                  <a:pt x="652863" y="87916"/>
                </a:lnTo>
                <a:lnTo>
                  <a:pt x="640727" y="90385"/>
                </a:lnTo>
                <a:lnTo>
                  <a:pt x="666832" y="90385"/>
                </a:lnTo>
                <a:lnTo>
                  <a:pt x="675503" y="75718"/>
                </a:lnTo>
                <a:lnTo>
                  <a:pt x="679030" y="50317"/>
                </a:lnTo>
                <a:lnTo>
                  <a:pt x="675503" y="24908"/>
                </a:lnTo>
                <a:lnTo>
                  <a:pt x="666838" y="10248"/>
                </a:lnTo>
                <a:close/>
              </a:path>
              <a:path w="908684" h="100965">
                <a:moveTo>
                  <a:pt x="850087" y="85674"/>
                </a:moveTo>
                <a:lnTo>
                  <a:pt x="848118" y="86029"/>
                </a:lnTo>
                <a:lnTo>
                  <a:pt x="845667" y="88455"/>
                </a:lnTo>
                <a:lnTo>
                  <a:pt x="844829" y="90385"/>
                </a:lnTo>
                <a:lnTo>
                  <a:pt x="844829" y="93573"/>
                </a:lnTo>
                <a:lnTo>
                  <a:pt x="874394" y="100622"/>
                </a:lnTo>
                <a:lnTo>
                  <a:pt x="888470" y="98665"/>
                </a:lnTo>
                <a:lnTo>
                  <a:pt x="899229" y="93102"/>
                </a:lnTo>
                <a:lnTo>
                  <a:pt x="901373" y="90385"/>
                </a:lnTo>
                <a:lnTo>
                  <a:pt x="861580" y="90385"/>
                </a:lnTo>
                <a:lnTo>
                  <a:pt x="850087" y="85674"/>
                </a:lnTo>
                <a:close/>
              </a:path>
              <a:path w="908684" h="100965">
                <a:moveTo>
                  <a:pt x="892301" y="0"/>
                </a:moveTo>
                <a:lnTo>
                  <a:pt x="853722" y="7321"/>
                </a:lnTo>
                <a:lnTo>
                  <a:pt x="844829" y="27254"/>
                </a:lnTo>
                <a:lnTo>
                  <a:pt x="847793" y="39776"/>
                </a:lnTo>
                <a:lnTo>
                  <a:pt x="852767" y="44996"/>
                </a:lnTo>
                <a:lnTo>
                  <a:pt x="855397" y="47687"/>
                </a:lnTo>
                <a:lnTo>
                  <a:pt x="865380" y="52325"/>
                </a:lnTo>
                <a:lnTo>
                  <a:pt x="865522" y="52325"/>
                </a:lnTo>
                <a:lnTo>
                  <a:pt x="875398" y="54991"/>
                </a:lnTo>
                <a:lnTo>
                  <a:pt x="885315" y="57778"/>
                </a:lnTo>
                <a:lnTo>
                  <a:pt x="892298" y="61142"/>
                </a:lnTo>
                <a:lnTo>
                  <a:pt x="896429" y="65933"/>
                </a:lnTo>
                <a:lnTo>
                  <a:pt x="897788" y="72999"/>
                </a:lnTo>
                <a:lnTo>
                  <a:pt x="895294" y="82097"/>
                </a:lnTo>
                <a:lnTo>
                  <a:pt x="889133" y="87364"/>
                </a:lnTo>
                <a:lnTo>
                  <a:pt x="881286" y="89796"/>
                </a:lnTo>
                <a:lnTo>
                  <a:pt x="873734" y="90385"/>
                </a:lnTo>
                <a:lnTo>
                  <a:pt x="901373" y="90385"/>
                </a:lnTo>
                <a:lnTo>
                  <a:pt x="906102" y="84393"/>
                </a:lnTo>
                <a:lnTo>
                  <a:pt x="908519" y="72999"/>
                </a:lnTo>
                <a:lnTo>
                  <a:pt x="905426" y="60299"/>
                </a:lnTo>
                <a:lnTo>
                  <a:pt x="897701" y="52325"/>
                </a:lnTo>
                <a:lnTo>
                  <a:pt x="887672" y="47687"/>
                </a:lnTo>
                <a:lnTo>
                  <a:pt x="867733" y="42268"/>
                </a:lnTo>
                <a:lnTo>
                  <a:pt x="860853" y="38987"/>
                </a:lnTo>
                <a:lnTo>
                  <a:pt x="856854" y="34275"/>
                </a:lnTo>
                <a:lnTo>
                  <a:pt x="855560" y="27254"/>
                </a:lnTo>
                <a:lnTo>
                  <a:pt x="857035" y="19915"/>
                </a:lnTo>
                <a:lnTo>
                  <a:pt x="861367" y="14544"/>
                </a:lnTo>
                <a:lnTo>
                  <a:pt x="868419" y="11245"/>
                </a:lnTo>
                <a:lnTo>
                  <a:pt x="878052" y="10121"/>
                </a:lnTo>
                <a:lnTo>
                  <a:pt x="904904" y="10121"/>
                </a:lnTo>
                <a:lnTo>
                  <a:pt x="905128" y="9906"/>
                </a:lnTo>
                <a:lnTo>
                  <a:pt x="905128" y="5257"/>
                </a:lnTo>
                <a:lnTo>
                  <a:pt x="903922" y="3657"/>
                </a:lnTo>
                <a:lnTo>
                  <a:pt x="892301" y="0"/>
                </a:lnTo>
                <a:close/>
              </a:path>
              <a:path w="908684" h="100965">
                <a:moveTo>
                  <a:pt x="904904" y="10121"/>
                </a:moveTo>
                <a:lnTo>
                  <a:pt x="888987" y="10121"/>
                </a:lnTo>
                <a:lnTo>
                  <a:pt x="900379" y="13258"/>
                </a:lnTo>
                <a:lnTo>
                  <a:pt x="902068" y="12852"/>
                </a:lnTo>
                <a:lnTo>
                  <a:pt x="904904" y="10121"/>
                </a:lnTo>
                <a:close/>
              </a:path>
              <a:path w="908684" h="100965">
                <a:moveTo>
                  <a:pt x="551510" y="1244"/>
                </a:moveTo>
                <a:lnTo>
                  <a:pt x="546125" y="1244"/>
                </a:lnTo>
                <a:lnTo>
                  <a:pt x="544817" y="2184"/>
                </a:lnTo>
                <a:lnTo>
                  <a:pt x="543420" y="3530"/>
                </a:lnTo>
                <a:lnTo>
                  <a:pt x="543072" y="4356"/>
                </a:lnTo>
                <a:lnTo>
                  <a:pt x="542992" y="96088"/>
                </a:lnTo>
                <a:lnTo>
                  <a:pt x="543512" y="97193"/>
                </a:lnTo>
                <a:lnTo>
                  <a:pt x="545236" y="98844"/>
                </a:lnTo>
                <a:lnTo>
                  <a:pt x="546709" y="99377"/>
                </a:lnTo>
                <a:lnTo>
                  <a:pt x="549440" y="99377"/>
                </a:lnTo>
                <a:lnTo>
                  <a:pt x="550964" y="99225"/>
                </a:lnTo>
                <a:lnTo>
                  <a:pt x="553199" y="97193"/>
                </a:lnTo>
                <a:lnTo>
                  <a:pt x="553694" y="96088"/>
                </a:lnTo>
                <a:lnTo>
                  <a:pt x="553586" y="4584"/>
                </a:lnTo>
                <a:lnTo>
                  <a:pt x="553529" y="4356"/>
                </a:lnTo>
                <a:lnTo>
                  <a:pt x="552792" y="2997"/>
                </a:lnTo>
                <a:lnTo>
                  <a:pt x="551510" y="1244"/>
                </a:lnTo>
                <a:close/>
              </a:path>
              <a:path w="908684" h="100965">
                <a:moveTo>
                  <a:pt x="471677" y="11493"/>
                </a:moveTo>
                <a:lnTo>
                  <a:pt x="460946" y="11493"/>
                </a:lnTo>
                <a:lnTo>
                  <a:pt x="460946" y="96354"/>
                </a:lnTo>
                <a:lnTo>
                  <a:pt x="461695" y="97675"/>
                </a:lnTo>
                <a:lnTo>
                  <a:pt x="463384" y="98729"/>
                </a:lnTo>
                <a:lnTo>
                  <a:pt x="464604" y="99377"/>
                </a:lnTo>
                <a:lnTo>
                  <a:pt x="468515" y="99377"/>
                </a:lnTo>
                <a:lnTo>
                  <a:pt x="469811" y="98463"/>
                </a:lnTo>
                <a:lnTo>
                  <a:pt x="471220" y="97116"/>
                </a:lnTo>
                <a:lnTo>
                  <a:pt x="471677" y="96050"/>
                </a:lnTo>
                <a:lnTo>
                  <a:pt x="471677" y="11493"/>
                </a:lnTo>
                <a:close/>
              </a:path>
              <a:path w="908684" h="100965">
                <a:moveTo>
                  <a:pt x="497217" y="1244"/>
                </a:moveTo>
                <a:lnTo>
                  <a:pt x="435813" y="1244"/>
                </a:lnTo>
                <a:lnTo>
                  <a:pt x="435127" y="1397"/>
                </a:lnTo>
                <a:lnTo>
                  <a:pt x="433717" y="2095"/>
                </a:lnTo>
                <a:lnTo>
                  <a:pt x="431876" y="3327"/>
                </a:lnTo>
                <a:lnTo>
                  <a:pt x="431876" y="8013"/>
                </a:lnTo>
                <a:lnTo>
                  <a:pt x="432574" y="9194"/>
                </a:lnTo>
                <a:lnTo>
                  <a:pt x="433679" y="10795"/>
                </a:lnTo>
                <a:lnTo>
                  <a:pt x="435051" y="11493"/>
                </a:lnTo>
                <a:lnTo>
                  <a:pt x="496506" y="11493"/>
                </a:lnTo>
                <a:lnTo>
                  <a:pt x="497624" y="11049"/>
                </a:lnTo>
                <a:lnTo>
                  <a:pt x="499021" y="9715"/>
                </a:lnTo>
                <a:lnTo>
                  <a:pt x="499986" y="8470"/>
                </a:lnTo>
                <a:lnTo>
                  <a:pt x="499986" y="2590"/>
                </a:lnTo>
                <a:lnTo>
                  <a:pt x="497217" y="1244"/>
                </a:lnTo>
                <a:close/>
              </a:path>
            </a:pathLst>
          </a:custGeom>
          <a:solidFill>
            <a:srgbClr val="025B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7042" y="9151493"/>
            <a:ext cx="543560" cy="449580"/>
          </a:xfrm>
          <a:custGeom>
            <a:avLst/>
            <a:gdLst/>
            <a:ahLst/>
            <a:cxnLst/>
            <a:rect l="l" t="t" r="r" b="b"/>
            <a:pathLst>
              <a:path w="543560" h="449579">
                <a:moveTo>
                  <a:pt x="247459" y="449554"/>
                </a:moveTo>
                <a:lnTo>
                  <a:pt x="55651" y="132664"/>
                </a:lnTo>
                <a:lnTo>
                  <a:pt x="0" y="224777"/>
                </a:lnTo>
                <a:lnTo>
                  <a:pt x="135801" y="449554"/>
                </a:lnTo>
                <a:lnTo>
                  <a:pt x="247459" y="449554"/>
                </a:lnTo>
                <a:close/>
              </a:path>
              <a:path w="543560" h="449579">
                <a:moveTo>
                  <a:pt x="330708" y="350139"/>
                </a:moveTo>
                <a:lnTo>
                  <a:pt x="195427" y="124955"/>
                </a:lnTo>
                <a:lnTo>
                  <a:pt x="82600" y="124955"/>
                </a:lnTo>
                <a:lnTo>
                  <a:pt x="273304" y="440016"/>
                </a:lnTo>
                <a:lnTo>
                  <a:pt x="330708" y="350139"/>
                </a:lnTo>
                <a:close/>
              </a:path>
              <a:path w="543560" h="449579">
                <a:moveTo>
                  <a:pt x="390410" y="449554"/>
                </a:moveTo>
                <a:lnTo>
                  <a:pt x="346252" y="376021"/>
                </a:lnTo>
                <a:lnTo>
                  <a:pt x="299288" y="449554"/>
                </a:lnTo>
                <a:lnTo>
                  <a:pt x="390410" y="449554"/>
                </a:lnTo>
                <a:close/>
              </a:path>
              <a:path w="543560" h="449579">
                <a:moveTo>
                  <a:pt x="401193" y="0"/>
                </a:moveTo>
                <a:lnTo>
                  <a:pt x="135788" y="0"/>
                </a:lnTo>
                <a:lnTo>
                  <a:pt x="75996" y="98983"/>
                </a:lnTo>
                <a:lnTo>
                  <a:pt x="205955" y="98983"/>
                </a:lnTo>
                <a:lnTo>
                  <a:pt x="208102" y="99555"/>
                </a:lnTo>
                <a:lnTo>
                  <a:pt x="212890" y="102514"/>
                </a:lnTo>
                <a:lnTo>
                  <a:pt x="213118" y="102692"/>
                </a:lnTo>
                <a:lnTo>
                  <a:pt x="214058" y="103644"/>
                </a:lnTo>
                <a:lnTo>
                  <a:pt x="214731" y="104444"/>
                </a:lnTo>
                <a:lnTo>
                  <a:pt x="276263" y="206883"/>
                </a:lnTo>
                <a:lnTo>
                  <a:pt x="401193" y="0"/>
                </a:lnTo>
                <a:close/>
              </a:path>
              <a:path w="543560" h="449579">
                <a:moveTo>
                  <a:pt x="478815" y="118275"/>
                </a:moveTo>
                <a:lnTo>
                  <a:pt x="420090" y="21043"/>
                </a:lnTo>
                <a:lnTo>
                  <a:pt x="292011" y="233133"/>
                </a:lnTo>
                <a:lnTo>
                  <a:pt x="346976" y="324662"/>
                </a:lnTo>
                <a:lnTo>
                  <a:pt x="478815" y="118275"/>
                </a:lnTo>
                <a:close/>
              </a:path>
              <a:path w="543560" h="449579">
                <a:moveTo>
                  <a:pt x="543179" y="224777"/>
                </a:moveTo>
                <a:lnTo>
                  <a:pt x="494411" y="144056"/>
                </a:lnTo>
                <a:lnTo>
                  <a:pt x="362521" y="350532"/>
                </a:lnTo>
                <a:lnTo>
                  <a:pt x="414705" y="437426"/>
                </a:lnTo>
                <a:lnTo>
                  <a:pt x="543179" y="224777"/>
                </a:lnTo>
                <a:close/>
              </a:path>
            </a:pathLst>
          </a:custGeom>
          <a:solidFill>
            <a:srgbClr val="025B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193" y="828892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44" y="0"/>
                </a:moveTo>
                <a:lnTo>
                  <a:pt x="28854" y="0"/>
                </a:lnTo>
                <a:lnTo>
                  <a:pt x="28854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54" y="39357"/>
                </a:lnTo>
                <a:lnTo>
                  <a:pt x="28854" y="68224"/>
                </a:lnTo>
                <a:lnTo>
                  <a:pt x="39344" y="68224"/>
                </a:lnTo>
                <a:lnTo>
                  <a:pt x="39344" y="39357"/>
                </a:lnTo>
                <a:lnTo>
                  <a:pt x="68211" y="39357"/>
                </a:lnTo>
                <a:lnTo>
                  <a:pt x="68211" y="28867"/>
                </a:lnTo>
                <a:lnTo>
                  <a:pt x="39344" y="28867"/>
                </a:lnTo>
                <a:lnTo>
                  <a:pt x="39344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4393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11605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88809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6027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3235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20442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97650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4862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52076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29284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06492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83703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60921" y="828892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44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44" y="68224"/>
                </a:lnTo>
                <a:lnTo>
                  <a:pt x="39344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44" y="28867"/>
                </a:lnTo>
                <a:lnTo>
                  <a:pt x="39344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93" y="1200590"/>
            <a:ext cx="68211" cy="6821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4393" y="1200585"/>
            <a:ext cx="68224" cy="68224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1605" y="1200585"/>
            <a:ext cx="68224" cy="6822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88809" y="1200585"/>
            <a:ext cx="68224" cy="68224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66027" y="1200585"/>
            <a:ext cx="68224" cy="68224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43235" y="1200585"/>
            <a:ext cx="68224" cy="68224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20442" y="1200585"/>
            <a:ext cx="68224" cy="6822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97650" y="1200585"/>
            <a:ext cx="68224" cy="6822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74862" y="1200585"/>
            <a:ext cx="68224" cy="6822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52076" y="1200585"/>
            <a:ext cx="68224" cy="6822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29284" y="1200585"/>
            <a:ext cx="68224" cy="6822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06492" y="1200585"/>
            <a:ext cx="68224" cy="6822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3703" y="1200585"/>
            <a:ext cx="68224" cy="6822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60921" y="1200590"/>
            <a:ext cx="68224" cy="6821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193" y="457206"/>
            <a:ext cx="68211" cy="6822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4393" y="457201"/>
            <a:ext cx="68224" cy="6822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1605" y="457201"/>
            <a:ext cx="68224" cy="6822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88809" y="457201"/>
            <a:ext cx="68224" cy="6822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66027" y="457201"/>
            <a:ext cx="68224" cy="68224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43235" y="457201"/>
            <a:ext cx="68224" cy="68224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20442" y="457201"/>
            <a:ext cx="68224" cy="68224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97650" y="457201"/>
            <a:ext cx="68224" cy="68224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74862" y="457201"/>
            <a:ext cx="68224" cy="68224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52076" y="457201"/>
            <a:ext cx="68224" cy="68224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29284" y="457201"/>
            <a:ext cx="68224" cy="68224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06492" y="457201"/>
            <a:ext cx="68224" cy="68224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3703" y="457201"/>
            <a:ext cx="68224" cy="68224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60921" y="457206"/>
            <a:ext cx="68224" cy="68224"/>
          </a:xfrm>
          <a:prstGeom prst="rect">
            <a:avLst/>
          </a:prstGeom>
        </p:spPr>
      </p:pic>
      <p:sp>
        <p:nvSpPr>
          <p:cNvPr id="48" name="object 48"/>
          <p:cNvSpPr/>
          <p:nvPr/>
        </p:nvSpPr>
        <p:spPr>
          <a:xfrm>
            <a:off x="457193" y="828892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44" y="0"/>
                </a:moveTo>
                <a:lnTo>
                  <a:pt x="28854" y="0"/>
                </a:lnTo>
                <a:lnTo>
                  <a:pt x="28854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54" y="39357"/>
                </a:lnTo>
                <a:lnTo>
                  <a:pt x="28854" y="68224"/>
                </a:lnTo>
                <a:lnTo>
                  <a:pt x="39344" y="68224"/>
                </a:lnTo>
                <a:lnTo>
                  <a:pt x="39344" y="39357"/>
                </a:lnTo>
                <a:lnTo>
                  <a:pt x="68211" y="39357"/>
                </a:lnTo>
                <a:lnTo>
                  <a:pt x="68211" y="28867"/>
                </a:lnTo>
                <a:lnTo>
                  <a:pt x="39344" y="28867"/>
                </a:lnTo>
                <a:lnTo>
                  <a:pt x="39344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4393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11605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588809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66027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43235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20442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097650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474862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52076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29284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606492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983703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360921" y="828892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44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44" y="68224"/>
                </a:lnTo>
                <a:lnTo>
                  <a:pt x="39344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44" y="28867"/>
                </a:lnTo>
                <a:lnTo>
                  <a:pt x="39344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738125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115333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92547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869758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46966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7" name="object 6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38125" y="1200585"/>
            <a:ext cx="68224" cy="6822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15333" y="1200585"/>
            <a:ext cx="68224" cy="68224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92547" y="1200585"/>
            <a:ext cx="68224" cy="68224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69758" y="1200585"/>
            <a:ext cx="68224" cy="68224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46966" y="1200585"/>
            <a:ext cx="68224" cy="68224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38125" y="457201"/>
            <a:ext cx="68224" cy="68224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15333" y="457201"/>
            <a:ext cx="68224" cy="68224"/>
          </a:xfrm>
          <a:prstGeom prst="rect">
            <a:avLst/>
          </a:prstGeom>
        </p:spPr>
      </p:pic>
      <p:pic>
        <p:nvPicPr>
          <p:cNvPr id="74" name="object 7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92547" y="457201"/>
            <a:ext cx="68224" cy="68224"/>
          </a:xfrm>
          <a:prstGeom prst="rect">
            <a:avLst/>
          </a:prstGeom>
        </p:spPr>
      </p:pic>
      <p:pic>
        <p:nvPicPr>
          <p:cNvPr id="75" name="object 7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69758" y="457201"/>
            <a:ext cx="68224" cy="68224"/>
          </a:xfrm>
          <a:prstGeom prst="rect">
            <a:avLst/>
          </a:prstGeom>
        </p:spPr>
      </p:pic>
      <p:pic>
        <p:nvPicPr>
          <p:cNvPr id="76" name="object 7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46966" y="457201"/>
            <a:ext cx="68224" cy="68224"/>
          </a:xfrm>
          <a:prstGeom prst="rect">
            <a:avLst/>
          </a:prstGeom>
        </p:spPr>
      </p:pic>
      <p:sp>
        <p:nvSpPr>
          <p:cNvPr id="77" name="object 77"/>
          <p:cNvSpPr/>
          <p:nvPr/>
        </p:nvSpPr>
        <p:spPr>
          <a:xfrm>
            <a:off x="5738125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15333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79" y="0"/>
                </a:lnTo>
                <a:lnTo>
                  <a:pt x="28879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79" y="39357"/>
                </a:lnTo>
                <a:lnTo>
                  <a:pt x="28879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492547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869758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246966" y="828887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80">
                <a:moveTo>
                  <a:pt x="39357" y="0"/>
                </a:moveTo>
                <a:lnTo>
                  <a:pt x="28867" y="0"/>
                </a:lnTo>
                <a:lnTo>
                  <a:pt x="28867" y="28867"/>
                </a:lnTo>
                <a:lnTo>
                  <a:pt x="0" y="28867"/>
                </a:lnTo>
                <a:lnTo>
                  <a:pt x="0" y="39357"/>
                </a:lnTo>
                <a:lnTo>
                  <a:pt x="28867" y="39357"/>
                </a:lnTo>
                <a:lnTo>
                  <a:pt x="28867" y="68224"/>
                </a:lnTo>
                <a:lnTo>
                  <a:pt x="39357" y="68224"/>
                </a:lnTo>
                <a:lnTo>
                  <a:pt x="39357" y="39357"/>
                </a:lnTo>
                <a:lnTo>
                  <a:pt x="68224" y="39357"/>
                </a:lnTo>
                <a:lnTo>
                  <a:pt x="68224" y="28867"/>
                </a:lnTo>
                <a:lnTo>
                  <a:pt x="39357" y="28867"/>
                </a:lnTo>
                <a:lnTo>
                  <a:pt x="39357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44500" y="1938018"/>
            <a:ext cx="21431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 err="1">
                <a:solidFill>
                  <a:srgbClr val="035C67"/>
                </a:solidFill>
                <a:latin typeface="NB Akademie"/>
                <a:cs typeface="NB Akademie"/>
              </a:rPr>
              <a:t>Verisave</a:t>
            </a:r>
            <a:r>
              <a:rPr lang="en-US" sz="1200" b="1" dirty="0">
                <a:solidFill>
                  <a:srgbClr val="035C67"/>
                </a:solidFill>
                <a:latin typeface="NB Akademie"/>
                <a:cs typeface="NB Akademie"/>
              </a:rPr>
              <a:t> Product Select</a:t>
            </a:r>
            <a:endParaRPr sz="1200" dirty="0">
              <a:latin typeface="NB Akademie"/>
              <a:cs typeface="NB Akademie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44500" y="2196137"/>
            <a:ext cx="2105025" cy="40908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spcAft>
                <a:spcPts val="600"/>
              </a:spcAft>
            </a:pPr>
            <a:r>
              <a:rPr lang="en-US" sz="1000" spc="-20" dirty="0">
                <a:latin typeface="NB Akademie"/>
                <a:cs typeface="NB Akademie"/>
              </a:rPr>
              <a:t>For buyers of all health facilities who are challenged with the manual process of finding the best priced drug, </a:t>
            </a:r>
            <a:r>
              <a:rPr lang="en-US" sz="1000" spc="-20" dirty="0" err="1">
                <a:latin typeface="NB Akademie"/>
                <a:cs typeface="NB Akademie"/>
              </a:rPr>
              <a:t>Verisave</a:t>
            </a:r>
            <a:r>
              <a:rPr lang="en-US" sz="1000" spc="-20" dirty="0">
                <a:latin typeface="NB Akademie"/>
                <a:cs typeface="NB Akademie"/>
              </a:rPr>
              <a:t> Product Select instantly optimizes your savings by selecting and purchasing the best priced NDC before your order is placed.</a:t>
            </a:r>
          </a:p>
          <a:p>
            <a:pPr marL="184150" marR="6985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spc="-20" dirty="0">
                <a:latin typeface="NB Akademie"/>
                <a:cs typeface="NB Akademie"/>
              </a:rPr>
              <a:t>Eliminates labor-intensive reviews among multiple software systems or spreadsheets</a:t>
            </a:r>
          </a:p>
          <a:p>
            <a:pPr marL="184150" marR="6985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spc="-20" dirty="0">
                <a:latin typeface="NB Akademie"/>
                <a:cs typeface="NB Akademie"/>
              </a:rPr>
              <a:t>Instant results with state-of-the-art, rule-based technology</a:t>
            </a:r>
          </a:p>
          <a:p>
            <a:pPr marL="184150" marR="6985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spc="-20" dirty="0">
                <a:latin typeface="NB Akademie"/>
                <a:cs typeface="NB Akademie"/>
              </a:rPr>
              <a:t>Allows for formulary and unit dose considerations, and manufacturer rebates</a:t>
            </a:r>
          </a:p>
          <a:p>
            <a:pPr marL="184150" marR="6985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spc="-20" dirty="0">
                <a:latin typeface="NB Akademie"/>
                <a:cs typeface="NB Akademie"/>
              </a:rPr>
              <a:t>Works seamlessly with Verity 340B Split Billing software for mixed inpatient / outpatient settings and owned retail pharmacies</a:t>
            </a:r>
          </a:p>
          <a:p>
            <a:pPr marL="184150" marR="6985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spc="-20" dirty="0">
                <a:latin typeface="NB Akademie"/>
                <a:cs typeface="NB Akademie"/>
              </a:rPr>
              <a:t>Replaces any drug after order is split based on accumulations where a lower price GPI equivalent is found (where applicable)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2806700" y="1938018"/>
            <a:ext cx="20789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035C67"/>
                </a:solidFill>
                <a:latin typeface="NB Akademie"/>
                <a:cs typeface="NB Akademie"/>
              </a:rPr>
              <a:t>Multi-Vendor Select</a:t>
            </a:r>
            <a:endParaRPr sz="1200" dirty="0">
              <a:latin typeface="NB Akademie"/>
              <a:cs typeface="NB Akademie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804161" y="2201075"/>
            <a:ext cx="2072639" cy="3013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Aft>
                <a:spcPts val="600"/>
              </a:spcAft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For buyers of all health facilities who are challenged with the time it takes to find the best priced product across contracted vendors, Multi-Vendor Select: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Instantaneously reviews your entire order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Finds the best priced product across all your contracted drug vendors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Manages highly configurable formulary and volume requirements 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Automatically splits your original order, placing new orders on your behalf</a:t>
            </a:r>
          </a:p>
          <a:p>
            <a:pPr marL="12700" marR="5080">
              <a:spcAft>
                <a:spcPts val="600"/>
              </a:spcAft>
            </a:pPr>
            <a:endParaRPr sz="1000" dirty="0">
              <a:latin typeface="NB Akademie"/>
              <a:cs typeface="NB Akademie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188902" y="4156596"/>
            <a:ext cx="2118995" cy="2244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Aft>
                <a:spcPts val="600"/>
              </a:spcAft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For all health facilities who are challenged with invoice prices that do not accurately reflect the contracted price, resulting in potential overpayments, Contract Price Validation: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Quickly identifies where  contracted pricing is not invoiced correctly 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Ensures financial accuracy and operational efficiency</a:t>
            </a:r>
          </a:p>
          <a:p>
            <a:pPr marL="184150" marR="5080" indent="-171450">
              <a:spcAft>
                <a:spcPts val="600"/>
              </a:spcAft>
              <a:buClr>
                <a:srgbClr val="008F83"/>
              </a:buClr>
              <a:buFont typeface="Arial" panose="020B0604020202020204" pitchFamily="34" charset="0"/>
              <a:buChar char="+"/>
            </a:pPr>
            <a:r>
              <a:rPr lang="en-US" sz="1000" dirty="0">
                <a:solidFill>
                  <a:srgbClr val="002E31"/>
                </a:solidFill>
                <a:latin typeface="NB Akademie"/>
                <a:cs typeface="NB Akademie"/>
              </a:rPr>
              <a:t>Helps to simplify the correction process with the vendor</a:t>
            </a:r>
          </a:p>
        </p:txBody>
      </p:sp>
      <p:sp>
        <p:nvSpPr>
          <p:cNvPr id="94" name="object 5">
            <a:extLst>
              <a:ext uri="{FF2B5EF4-FFF2-40B4-BE49-F238E27FC236}">
                <a16:creationId xmlns:a16="http://schemas.microsoft.com/office/drawing/2014/main" id="{C0ED4821-AE76-1F4E-AAF4-0C9144D69E3E}"/>
              </a:ext>
            </a:extLst>
          </p:cNvPr>
          <p:cNvSpPr/>
          <p:nvPr/>
        </p:nvSpPr>
        <p:spPr>
          <a:xfrm>
            <a:off x="457200" y="6865979"/>
            <a:ext cx="6858000" cy="1934448"/>
          </a:xfrm>
          <a:custGeom>
            <a:avLst/>
            <a:gdLst/>
            <a:ahLst/>
            <a:cxnLst/>
            <a:rect l="l" t="t" r="r" b="b"/>
            <a:pathLst>
              <a:path w="6858000" h="2438400">
                <a:moveTo>
                  <a:pt x="6858000" y="0"/>
                </a:moveTo>
                <a:lnTo>
                  <a:pt x="0" y="0"/>
                </a:lnTo>
                <a:lnTo>
                  <a:pt x="0" y="2438400"/>
                </a:lnTo>
                <a:lnTo>
                  <a:pt x="6858000" y="2438400"/>
                </a:lnTo>
                <a:lnTo>
                  <a:pt x="6858000" y="0"/>
                </a:lnTo>
                <a:close/>
              </a:path>
            </a:pathLst>
          </a:custGeom>
          <a:solidFill>
            <a:srgbClr val="035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9CD8E5A8-9CB7-92D5-CE13-E00D74EEF0BD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15139" r="906" b="16194"/>
          <a:stretch/>
        </p:blipFill>
        <p:spPr>
          <a:xfrm rot="10800000" flipH="1">
            <a:off x="4934035" y="6858000"/>
            <a:ext cx="2381165" cy="1942427"/>
          </a:xfrm>
          <a:prstGeom prst="rect">
            <a:avLst/>
          </a:prstGeom>
        </p:spPr>
      </p:pic>
      <p:sp>
        <p:nvSpPr>
          <p:cNvPr id="96" name="object 25">
            <a:extLst>
              <a:ext uri="{FF2B5EF4-FFF2-40B4-BE49-F238E27FC236}">
                <a16:creationId xmlns:a16="http://schemas.microsoft.com/office/drawing/2014/main" id="{E787E0B7-B902-FC0A-B7AA-0407DED40467}"/>
              </a:ext>
            </a:extLst>
          </p:cNvPr>
          <p:cNvSpPr txBox="1"/>
          <p:nvPr/>
        </p:nvSpPr>
        <p:spPr>
          <a:xfrm>
            <a:off x="450894" y="6553200"/>
            <a:ext cx="6858000" cy="18800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8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616585">
              <a:lnSpc>
                <a:spcPct val="100000"/>
              </a:lnSpc>
              <a:spcBef>
                <a:spcPts val="440"/>
              </a:spcBef>
            </a:pPr>
            <a:r>
              <a:rPr lang="en-US" sz="3200" b="0" dirty="0">
                <a:solidFill>
                  <a:schemeClr val="bg2"/>
                </a:solidFill>
                <a:latin typeface="NB Akademie Light"/>
                <a:cs typeface="NB Akademie Light"/>
              </a:rPr>
              <a:t>VERISAVE</a:t>
            </a:r>
            <a:r>
              <a:rPr lang="en-US" sz="2400" b="0" baseline="50000" dirty="0">
                <a:solidFill>
                  <a:schemeClr val="bg2"/>
                </a:solidFill>
                <a:latin typeface="NB Akademie Light"/>
                <a:cs typeface="NB Akademie Light"/>
              </a:rPr>
              <a:t>®</a:t>
            </a:r>
            <a:endParaRPr sz="2900" baseline="50000" dirty="0">
              <a:solidFill>
                <a:schemeClr val="bg2"/>
              </a:solidFill>
              <a:latin typeface="NB Akademie Light"/>
              <a:cs typeface="NB Akademie Light"/>
            </a:endParaRPr>
          </a:p>
          <a:p>
            <a:pPr marL="616585" marR="3690620">
              <a:lnSpc>
                <a:spcPct val="100000"/>
              </a:lnSpc>
              <a:spcBef>
                <a:spcPts val="380"/>
              </a:spcBef>
            </a:pPr>
            <a:r>
              <a:rPr lang="en-US" sz="1200" b="0" dirty="0">
                <a:solidFill>
                  <a:schemeClr val="bg2"/>
                </a:solidFill>
                <a:latin typeface="NB Akademie Medium"/>
                <a:cs typeface="NB Akademie Medium"/>
              </a:rPr>
              <a:t>     	Reduced costs.</a:t>
            </a:r>
          </a:p>
          <a:p>
            <a:pPr marL="616585" marR="3690620">
              <a:lnSpc>
                <a:spcPct val="100000"/>
              </a:lnSpc>
              <a:spcBef>
                <a:spcPts val="380"/>
              </a:spcBef>
            </a:pPr>
            <a:r>
              <a:rPr lang="en-US" sz="1200" dirty="0">
                <a:solidFill>
                  <a:schemeClr val="bg2"/>
                </a:solidFill>
                <a:latin typeface="NB Akademie Medium"/>
                <a:cs typeface="NB Akademie Medium"/>
              </a:rPr>
              <a:t>     	Increased efficiencies.</a:t>
            </a:r>
          </a:p>
          <a:p>
            <a:pPr marL="616585" marR="3690620">
              <a:lnSpc>
                <a:spcPct val="100000"/>
              </a:lnSpc>
              <a:spcBef>
                <a:spcPts val="380"/>
              </a:spcBef>
            </a:pPr>
            <a:r>
              <a:rPr lang="en-US" sz="1200" dirty="0">
                <a:solidFill>
                  <a:schemeClr val="bg2"/>
                </a:solidFill>
                <a:latin typeface="NB Akademie Medium"/>
                <a:cs typeface="NB Akademie Medium"/>
              </a:rPr>
              <a:t>     	Meaningful results.</a:t>
            </a:r>
            <a:endParaRPr sz="1200" dirty="0">
              <a:solidFill>
                <a:schemeClr val="bg2"/>
              </a:solidFill>
              <a:latin typeface="NB Akademie Medium"/>
              <a:cs typeface="NB Akademie Medium"/>
            </a:endParaRPr>
          </a:p>
        </p:txBody>
      </p:sp>
      <p:pic>
        <p:nvPicPr>
          <p:cNvPr id="97" name="Picture 96" descr="A blue and black logo&#10;&#10;Description automatically generated">
            <a:extLst>
              <a:ext uri="{FF2B5EF4-FFF2-40B4-BE49-F238E27FC236}">
                <a16:creationId xmlns:a16="http://schemas.microsoft.com/office/drawing/2014/main" id="{EDBC797B-8C46-2415-D460-86263283028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39" y="7742257"/>
            <a:ext cx="207756" cy="207756"/>
          </a:xfrm>
          <a:prstGeom prst="rect">
            <a:avLst/>
          </a:prstGeom>
        </p:spPr>
      </p:pic>
      <p:sp>
        <p:nvSpPr>
          <p:cNvPr id="98" name="object 86">
            <a:extLst>
              <a:ext uri="{FF2B5EF4-FFF2-40B4-BE49-F238E27FC236}">
                <a16:creationId xmlns:a16="http://schemas.microsoft.com/office/drawing/2014/main" id="{E6845ECC-7457-B40E-AF9A-120480438511}"/>
              </a:ext>
            </a:extLst>
          </p:cNvPr>
          <p:cNvSpPr txBox="1"/>
          <p:nvPr/>
        </p:nvSpPr>
        <p:spPr>
          <a:xfrm>
            <a:off x="5188902" y="3886200"/>
            <a:ext cx="20789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035C67"/>
                </a:solidFill>
                <a:latin typeface="NB Akademie"/>
                <a:cs typeface="NB Akademie"/>
              </a:rPr>
              <a:t>Contract Price Validation</a:t>
            </a:r>
            <a:endParaRPr sz="1200" dirty="0">
              <a:latin typeface="NB Akademie"/>
              <a:cs typeface="NB Akademie"/>
            </a:endParaRPr>
          </a:p>
        </p:txBody>
      </p:sp>
      <p:sp>
        <p:nvSpPr>
          <p:cNvPr id="99" name="object 4">
            <a:extLst>
              <a:ext uri="{FF2B5EF4-FFF2-40B4-BE49-F238E27FC236}">
                <a16:creationId xmlns:a16="http://schemas.microsoft.com/office/drawing/2014/main" id="{6947CDBA-1455-7078-659F-81FF24170176}"/>
              </a:ext>
            </a:extLst>
          </p:cNvPr>
          <p:cNvSpPr/>
          <p:nvPr/>
        </p:nvSpPr>
        <p:spPr>
          <a:xfrm>
            <a:off x="444500" y="228599"/>
            <a:ext cx="1689100" cy="1498890"/>
          </a:xfrm>
          <a:custGeom>
            <a:avLst/>
            <a:gdLst/>
            <a:ahLst/>
            <a:cxnLst/>
            <a:rect l="l" t="t" r="r" b="b"/>
            <a:pathLst>
              <a:path w="2133600" h="1828800">
                <a:moveTo>
                  <a:pt x="1981200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1676400"/>
                </a:lnTo>
                <a:lnTo>
                  <a:pt x="7769" y="1724568"/>
                </a:lnTo>
                <a:lnTo>
                  <a:pt x="29405" y="1766403"/>
                </a:lnTo>
                <a:lnTo>
                  <a:pt x="62396" y="1799394"/>
                </a:lnTo>
                <a:lnTo>
                  <a:pt x="104231" y="1821030"/>
                </a:lnTo>
                <a:lnTo>
                  <a:pt x="152400" y="1828800"/>
                </a:lnTo>
                <a:lnTo>
                  <a:pt x="1981200" y="1828800"/>
                </a:lnTo>
                <a:lnTo>
                  <a:pt x="2029368" y="1821030"/>
                </a:lnTo>
                <a:lnTo>
                  <a:pt x="2071203" y="1799394"/>
                </a:lnTo>
                <a:lnTo>
                  <a:pt x="2104194" y="1766403"/>
                </a:lnTo>
                <a:lnTo>
                  <a:pt x="2125830" y="1724568"/>
                </a:lnTo>
                <a:lnTo>
                  <a:pt x="2133600" y="1676400"/>
                </a:lnTo>
                <a:lnTo>
                  <a:pt x="2133600" y="152400"/>
                </a:lnTo>
                <a:lnTo>
                  <a:pt x="2125830" y="104231"/>
                </a:lnTo>
                <a:lnTo>
                  <a:pt x="2104194" y="62396"/>
                </a:lnTo>
                <a:lnTo>
                  <a:pt x="2071203" y="29405"/>
                </a:lnTo>
                <a:lnTo>
                  <a:pt x="2029368" y="7769"/>
                </a:lnTo>
                <a:lnTo>
                  <a:pt x="1981200" y="0"/>
                </a:lnTo>
                <a:close/>
              </a:path>
            </a:pathLst>
          </a:custGeom>
          <a:solidFill>
            <a:srgbClr val="90B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4">
            <a:extLst>
              <a:ext uri="{FF2B5EF4-FFF2-40B4-BE49-F238E27FC236}">
                <a16:creationId xmlns:a16="http://schemas.microsoft.com/office/drawing/2014/main" id="{8BC0B0DE-95CF-750A-5890-7CAFBB82591A}"/>
              </a:ext>
            </a:extLst>
          </p:cNvPr>
          <p:cNvSpPr/>
          <p:nvPr/>
        </p:nvSpPr>
        <p:spPr>
          <a:xfrm>
            <a:off x="2895448" y="5139691"/>
            <a:ext cx="1981352" cy="1206864"/>
          </a:xfrm>
          <a:custGeom>
            <a:avLst/>
            <a:gdLst/>
            <a:ahLst/>
            <a:cxnLst/>
            <a:rect l="l" t="t" r="r" b="b"/>
            <a:pathLst>
              <a:path w="2133600" h="1828800">
                <a:moveTo>
                  <a:pt x="1981200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1676400"/>
                </a:lnTo>
                <a:lnTo>
                  <a:pt x="7769" y="1724568"/>
                </a:lnTo>
                <a:lnTo>
                  <a:pt x="29405" y="1766403"/>
                </a:lnTo>
                <a:lnTo>
                  <a:pt x="62396" y="1799394"/>
                </a:lnTo>
                <a:lnTo>
                  <a:pt x="104231" y="1821030"/>
                </a:lnTo>
                <a:lnTo>
                  <a:pt x="152400" y="1828800"/>
                </a:lnTo>
                <a:lnTo>
                  <a:pt x="1981200" y="1828800"/>
                </a:lnTo>
                <a:lnTo>
                  <a:pt x="2029368" y="1821030"/>
                </a:lnTo>
                <a:lnTo>
                  <a:pt x="2071203" y="1799394"/>
                </a:lnTo>
                <a:lnTo>
                  <a:pt x="2104194" y="1766403"/>
                </a:lnTo>
                <a:lnTo>
                  <a:pt x="2125830" y="1724568"/>
                </a:lnTo>
                <a:lnTo>
                  <a:pt x="2133600" y="1676400"/>
                </a:lnTo>
                <a:lnTo>
                  <a:pt x="2133600" y="152400"/>
                </a:lnTo>
                <a:lnTo>
                  <a:pt x="2125830" y="104231"/>
                </a:lnTo>
                <a:lnTo>
                  <a:pt x="2104194" y="62396"/>
                </a:lnTo>
                <a:lnTo>
                  <a:pt x="2071203" y="29405"/>
                </a:lnTo>
                <a:lnTo>
                  <a:pt x="2029368" y="7769"/>
                </a:lnTo>
                <a:lnTo>
                  <a:pt x="1981200" y="0"/>
                </a:lnTo>
                <a:close/>
              </a:path>
            </a:pathLst>
          </a:custGeom>
          <a:solidFill>
            <a:srgbClr val="90B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1" name="Picture 100" descr="A blue and black logo&#10;&#10;Description automatically generated">
            <a:extLst>
              <a:ext uri="{FF2B5EF4-FFF2-40B4-BE49-F238E27FC236}">
                <a16:creationId xmlns:a16="http://schemas.microsoft.com/office/drawing/2014/main" id="{D6DAED57-A69D-97AA-4C57-EFD96D5EF1A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39" y="7986354"/>
            <a:ext cx="207756" cy="207756"/>
          </a:xfrm>
          <a:prstGeom prst="rect">
            <a:avLst/>
          </a:prstGeom>
        </p:spPr>
      </p:pic>
      <p:pic>
        <p:nvPicPr>
          <p:cNvPr id="102" name="Picture 101" descr="A blue and black logo&#10;&#10;Description automatically generated">
            <a:extLst>
              <a:ext uri="{FF2B5EF4-FFF2-40B4-BE49-F238E27FC236}">
                <a16:creationId xmlns:a16="http://schemas.microsoft.com/office/drawing/2014/main" id="{990FDC1C-0ED0-0698-0608-EA113509CA4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39" y="8233425"/>
            <a:ext cx="207756" cy="207756"/>
          </a:xfrm>
          <a:prstGeom prst="rect">
            <a:avLst/>
          </a:prstGeom>
        </p:spPr>
      </p:pic>
      <p:sp>
        <p:nvSpPr>
          <p:cNvPr id="104" name="object 4">
            <a:extLst>
              <a:ext uri="{FF2B5EF4-FFF2-40B4-BE49-F238E27FC236}">
                <a16:creationId xmlns:a16="http://schemas.microsoft.com/office/drawing/2014/main" id="{8D6199E5-BE68-0D62-FF09-4BF2DECA09F4}"/>
              </a:ext>
            </a:extLst>
          </p:cNvPr>
          <p:cNvSpPr/>
          <p:nvPr/>
        </p:nvSpPr>
        <p:spPr>
          <a:xfrm>
            <a:off x="5230817" y="1940104"/>
            <a:ext cx="1913255" cy="1723461"/>
          </a:xfrm>
          <a:custGeom>
            <a:avLst/>
            <a:gdLst/>
            <a:ahLst/>
            <a:cxnLst/>
            <a:rect l="l" t="t" r="r" b="b"/>
            <a:pathLst>
              <a:path w="2133600" h="1828800">
                <a:moveTo>
                  <a:pt x="1981200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1676400"/>
                </a:lnTo>
                <a:lnTo>
                  <a:pt x="7769" y="1724568"/>
                </a:lnTo>
                <a:lnTo>
                  <a:pt x="29405" y="1766403"/>
                </a:lnTo>
                <a:lnTo>
                  <a:pt x="62396" y="1799394"/>
                </a:lnTo>
                <a:lnTo>
                  <a:pt x="104231" y="1821030"/>
                </a:lnTo>
                <a:lnTo>
                  <a:pt x="152400" y="1828800"/>
                </a:lnTo>
                <a:lnTo>
                  <a:pt x="1981200" y="1828800"/>
                </a:lnTo>
                <a:lnTo>
                  <a:pt x="2029368" y="1821030"/>
                </a:lnTo>
                <a:lnTo>
                  <a:pt x="2071203" y="1799394"/>
                </a:lnTo>
                <a:lnTo>
                  <a:pt x="2104194" y="1766403"/>
                </a:lnTo>
                <a:lnTo>
                  <a:pt x="2125830" y="1724568"/>
                </a:lnTo>
                <a:lnTo>
                  <a:pt x="2133600" y="1676400"/>
                </a:lnTo>
                <a:lnTo>
                  <a:pt x="2133600" y="152400"/>
                </a:lnTo>
                <a:lnTo>
                  <a:pt x="2125830" y="104231"/>
                </a:lnTo>
                <a:lnTo>
                  <a:pt x="2104194" y="62396"/>
                </a:lnTo>
                <a:lnTo>
                  <a:pt x="2071203" y="29405"/>
                </a:lnTo>
                <a:lnTo>
                  <a:pt x="2029368" y="7769"/>
                </a:lnTo>
                <a:lnTo>
                  <a:pt x="1981200" y="0"/>
                </a:lnTo>
                <a:close/>
              </a:path>
            </a:pathLst>
          </a:custGeom>
          <a:solidFill>
            <a:srgbClr val="90B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22">
            <a:extLst>
              <a:ext uri="{FF2B5EF4-FFF2-40B4-BE49-F238E27FC236}">
                <a16:creationId xmlns:a16="http://schemas.microsoft.com/office/drawing/2014/main" id="{A0A89566-BF6F-E9D1-BE0F-44A3561C20E6}"/>
              </a:ext>
            </a:extLst>
          </p:cNvPr>
          <p:cNvSpPr txBox="1"/>
          <p:nvPr/>
        </p:nvSpPr>
        <p:spPr>
          <a:xfrm>
            <a:off x="606760" y="304800"/>
            <a:ext cx="1427481" cy="13362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r>
              <a:rPr lang="en-US" sz="1600" b="1" spc="-30" dirty="0">
                <a:solidFill>
                  <a:srgbClr val="035C67"/>
                </a:solidFill>
                <a:latin typeface="NB Akademie"/>
                <a:cs typeface="NB Akademie"/>
              </a:rPr>
              <a:t>Over $1 million </a:t>
            </a:r>
          </a:p>
          <a:p>
            <a:pPr marL="12700" marR="5080"/>
            <a:r>
              <a:rPr lang="en-US" sz="1400" dirty="0">
                <a:solidFill>
                  <a:srgbClr val="035C67"/>
                </a:solidFill>
                <a:latin typeface="NB Akademie"/>
                <a:cs typeface="NB Akademie"/>
              </a:rPr>
              <a:t>saved in 2024 by </a:t>
            </a:r>
            <a:r>
              <a:rPr lang="en-US" sz="1400">
                <a:solidFill>
                  <a:srgbClr val="035C67"/>
                </a:solidFill>
                <a:latin typeface="NB Akademie"/>
                <a:cs typeface="NB Akademie"/>
              </a:rPr>
              <a:t>a MA </a:t>
            </a:r>
            <a:r>
              <a:rPr lang="en-US" sz="1400" dirty="0">
                <a:solidFill>
                  <a:srgbClr val="035C67"/>
                </a:solidFill>
                <a:latin typeface="NB Akademie"/>
                <a:cs typeface="NB Akademie"/>
              </a:rPr>
              <a:t>hospital with 907 beds using </a:t>
            </a:r>
            <a:r>
              <a:rPr lang="en-US" sz="1400" dirty="0" err="1">
                <a:solidFill>
                  <a:srgbClr val="035C67"/>
                </a:solidFill>
                <a:latin typeface="NB Akademie"/>
                <a:cs typeface="NB Akademie"/>
              </a:rPr>
              <a:t>Verisave</a:t>
            </a:r>
            <a:r>
              <a:rPr lang="en-US" sz="1400" dirty="0">
                <a:solidFill>
                  <a:srgbClr val="035C67"/>
                </a:solidFill>
                <a:latin typeface="NB Akademie"/>
                <a:cs typeface="NB Akademie"/>
              </a:rPr>
              <a:t> Product Select</a:t>
            </a:r>
          </a:p>
        </p:txBody>
      </p:sp>
      <p:sp>
        <p:nvSpPr>
          <p:cNvPr id="107" name="object 22">
            <a:extLst>
              <a:ext uri="{FF2B5EF4-FFF2-40B4-BE49-F238E27FC236}">
                <a16:creationId xmlns:a16="http://schemas.microsoft.com/office/drawing/2014/main" id="{5C283FA0-E732-D1CE-7B69-97940ADB20A0}"/>
              </a:ext>
            </a:extLst>
          </p:cNvPr>
          <p:cNvSpPr txBox="1"/>
          <p:nvPr/>
        </p:nvSpPr>
        <p:spPr>
          <a:xfrm>
            <a:off x="3005924" y="5257800"/>
            <a:ext cx="179467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/>
            <a:r>
              <a:rPr lang="en-US" sz="1600" b="1" dirty="0">
                <a:solidFill>
                  <a:srgbClr val="035C67"/>
                </a:solidFill>
                <a:latin typeface="NB Akademie"/>
                <a:cs typeface="NB Akademie"/>
              </a:rPr>
              <a:t>7% added savings </a:t>
            </a:r>
            <a:r>
              <a:rPr lang="en-US" sz="1600" dirty="0">
                <a:solidFill>
                  <a:srgbClr val="035C67"/>
                </a:solidFill>
                <a:latin typeface="NB Akademie"/>
                <a:cs typeface="NB Akademie"/>
              </a:rPr>
              <a:t>in 2024 for </a:t>
            </a:r>
          </a:p>
          <a:p>
            <a:pPr marL="12700" marR="5080" algn="l"/>
            <a:r>
              <a:rPr lang="en-US" sz="1600" dirty="0">
                <a:solidFill>
                  <a:srgbClr val="035C67"/>
                </a:solidFill>
                <a:latin typeface="NB Akademie"/>
                <a:cs typeface="NB Akademie"/>
              </a:rPr>
              <a:t>an academic medical center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9BC54E5-A21D-80FC-E991-D5BEC4E1882A}"/>
              </a:ext>
            </a:extLst>
          </p:cNvPr>
          <p:cNvSpPr txBox="1"/>
          <p:nvPr/>
        </p:nvSpPr>
        <p:spPr>
          <a:xfrm>
            <a:off x="5257800" y="2011740"/>
            <a:ext cx="1807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35C67"/>
                </a:solidFill>
                <a:latin typeface="NB Akademie" panose="02000506040401020004" pitchFamily="2" charset="0"/>
              </a:rPr>
              <a:t>All-in-one platform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35C67"/>
                </a:solidFill>
                <a:latin typeface="NB Akademie" panose="02000506040401020004" pitchFamily="2" charset="0"/>
              </a:rPr>
              <a:t>Real-time KPIs &amp; Trend Reporting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35C67"/>
                </a:solidFill>
                <a:latin typeface="NB Akademie" panose="02000506040401020004" pitchFamily="2" charset="0"/>
              </a:rPr>
              <a:t>Real-time identification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35C67"/>
                </a:solidFill>
                <a:latin typeface="NB Akademie" panose="02000506040401020004" pitchFamily="2" charset="0"/>
              </a:rPr>
              <a:t>Quick and Simple Implementation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35C67"/>
                </a:solidFill>
                <a:latin typeface="NB Akademie" panose="02000506040401020004" pitchFamily="2" charset="0"/>
              </a:rPr>
              <a:t>Notes &amp; Activity</a:t>
            </a:r>
          </a:p>
        </p:txBody>
      </p:sp>
      <p:sp>
        <p:nvSpPr>
          <p:cNvPr id="110" name="object 34">
            <a:extLst>
              <a:ext uri="{FF2B5EF4-FFF2-40B4-BE49-F238E27FC236}">
                <a16:creationId xmlns:a16="http://schemas.microsoft.com/office/drawing/2014/main" id="{2F595983-9DA9-4266-EDD5-881E3865ACF4}"/>
              </a:ext>
            </a:extLst>
          </p:cNvPr>
          <p:cNvSpPr txBox="1"/>
          <p:nvPr/>
        </p:nvSpPr>
        <p:spPr>
          <a:xfrm>
            <a:off x="444500" y="9492488"/>
            <a:ext cx="2475865" cy="142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©</a:t>
            </a:r>
            <a:r>
              <a:rPr sz="800" spc="-2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2024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spc="-10" dirty="0">
                <a:solidFill>
                  <a:srgbClr val="002E31"/>
                </a:solidFill>
                <a:latin typeface="NB Akademie"/>
                <a:cs typeface="NB Akademie"/>
              </a:rPr>
              <a:t>Verity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Solutions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Group,</a:t>
            </a:r>
            <a:r>
              <a:rPr sz="800" spc="-25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Inc.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All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dirty="0">
                <a:solidFill>
                  <a:srgbClr val="002E31"/>
                </a:solidFill>
                <a:latin typeface="NB Akademie"/>
                <a:cs typeface="NB Akademie"/>
              </a:rPr>
              <a:t>rights</a:t>
            </a:r>
            <a:r>
              <a:rPr sz="800" spc="-20" dirty="0">
                <a:solidFill>
                  <a:srgbClr val="002E31"/>
                </a:solidFill>
                <a:latin typeface="NB Akademie"/>
                <a:cs typeface="NB Akademie"/>
              </a:rPr>
              <a:t> </a:t>
            </a:r>
            <a:r>
              <a:rPr sz="800" spc="-10" dirty="0">
                <a:solidFill>
                  <a:srgbClr val="002E31"/>
                </a:solidFill>
                <a:latin typeface="NB Akademie"/>
                <a:cs typeface="NB Akademie"/>
              </a:rPr>
              <a:t>reserved.</a:t>
            </a:r>
            <a:endParaRPr sz="800" dirty="0">
              <a:latin typeface="NB Akademie"/>
              <a:cs typeface="NB Akademi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3305</TotalTime>
  <Words>575</Words>
  <Application>Microsoft Office PowerPoint</Application>
  <PresentationFormat>Custom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NB Akademie</vt:lpstr>
      <vt:lpstr>NB Akademie Black</vt:lpstr>
      <vt:lpstr>NB Akademie Light</vt:lpstr>
      <vt:lpstr>NB Akademie Medium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Lahti, Alisa</dc:creator>
  <cp:lastModifiedBy>Lahti, Alisa</cp:lastModifiedBy>
  <cp:revision>2</cp:revision>
  <dcterms:created xsi:type="dcterms:W3CDTF">2024-11-27T18:58:49Z</dcterms:created>
  <dcterms:modified xsi:type="dcterms:W3CDTF">2024-12-06T18:38:05Z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2024-11-27T00:00:00Z</vt:filetime>
  </property>
  <property fmtid="{D5CDD505-2E9C-101B-9397-08002B2CF9AE}" pid="5" name="Producer">
    <vt:lpwstr>Adobe PDF Library 17.0</vt:lpwstr>
  </property>
  <property fmtid="{D5CDD505-2E9C-101B-9397-08002B2CF9AE}" pid="6" name="MSIP_Label_380a8334-8d79-4e2a-acf9-d055bd383803_Enabled">
    <vt:lpwstr>true</vt:lpwstr>
  </property>
  <property fmtid="{D5CDD505-2E9C-101B-9397-08002B2CF9AE}" pid="7" name="MSIP_Label_380a8334-8d79-4e2a-acf9-d055bd383803_SetDate">
    <vt:lpwstr>2024-11-27T18:59:09Z</vt:lpwstr>
  </property>
  <property fmtid="{D5CDD505-2E9C-101B-9397-08002B2CF9AE}" pid="8" name="MSIP_Label_380a8334-8d79-4e2a-acf9-d055bd383803_Method">
    <vt:lpwstr>Privileged</vt:lpwstr>
  </property>
  <property fmtid="{D5CDD505-2E9C-101B-9397-08002B2CF9AE}" pid="9" name="MSIP_Label_380a8334-8d79-4e2a-acf9-d055bd383803_Name">
    <vt:lpwstr>Internal</vt:lpwstr>
  </property>
  <property fmtid="{D5CDD505-2E9C-101B-9397-08002B2CF9AE}" pid="10" name="MSIP_Label_380a8334-8d79-4e2a-acf9-d055bd383803_SiteId">
    <vt:lpwstr>791b26cb-3fdf-47c3-b85d-bd9f037e3e7f</vt:lpwstr>
  </property>
  <property fmtid="{D5CDD505-2E9C-101B-9397-08002B2CF9AE}" pid="11" name="MSIP_Label_380a8334-8d79-4e2a-acf9-d055bd383803_ActionId">
    <vt:lpwstr>ba92b7b8-9df4-4933-bbc7-1c2a6c14cb64</vt:lpwstr>
  </property>
  <property fmtid="{D5CDD505-2E9C-101B-9397-08002B2CF9AE}" pid="12" name="MSIP_Label_380a8334-8d79-4e2a-acf9-d055bd383803_ContentBits">
    <vt:lpwstr>0</vt:lpwstr>
  </property>
</Properties>
</file>